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68" r:id="rId2"/>
    <p:sldId id="288" r:id="rId3"/>
    <p:sldId id="289" r:id="rId4"/>
    <p:sldId id="296" r:id="rId5"/>
    <p:sldId id="286" r:id="rId6"/>
    <p:sldId id="259" r:id="rId7"/>
    <p:sldId id="260" r:id="rId8"/>
    <p:sldId id="270" r:id="rId9"/>
    <p:sldId id="263" r:id="rId10"/>
    <p:sldId id="272" r:id="rId11"/>
    <p:sldId id="262" r:id="rId12"/>
    <p:sldId id="261" r:id="rId13"/>
    <p:sldId id="266" r:id="rId14"/>
    <p:sldId id="265" r:id="rId15"/>
    <p:sldId id="271" r:id="rId16"/>
    <p:sldId id="267" r:id="rId17"/>
    <p:sldId id="269" r:id="rId18"/>
    <p:sldId id="273" r:id="rId19"/>
    <p:sldId id="301" r:id="rId20"/>
    <p:sldId id="302" r:id="rId21"/>
    <p:sldId id="303" r:id="rId22"/>
    <p:sldId id="304" r:id="rId23"/>
    <p:sldId id="305" r:id="rId24"/>
    <p:sldId id="306" r:id="rId25"/>
    <p:sldId id="300" r:id="rId26"/>
    <p:sldId id="278" r:id="rId27"/>
    <p:sldId id="281" r:id="rId28"/>
    <p:sldId id="279" r:id="rId29"/>
    <p:sldId id="275" r:id="rId30"/>
    <p:sldId id="282" r:id="rId31"/>
    <p:sldId id="284" r:id="rId32"/>
    <p:sldId id="292" r:id="rId33"/>
    <p:sldId id="307" r:id="rId34"/>
    <p:sldId id="308" r:id="rId35"/>
    <p:sldId id="309" r:id="rId36"/>
    <p:sldId id="310" r:id="rId37"/>
    <p:sldId id="312" r:id="rId38"/>
    <p:sldId id="311" r:id="rId39"/>
    <p:sldId id="313" r:id="rId40"/>
    <p:sldId id="314" r:id="rId41"/>
    <p:sldId id="315" r:id="rId42"/>
    <p:sldId id="316" r:id="rId43"/>
    <p:sldId id="25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70" d="100"/>
          <a:sy n="70" d="100"/>
        </p:scale>
        <p:origin x="-1374" y="-1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A4310E-FA1E-49C4-B8C9-A442ABC8769B}" type="datetimeFigureOut">
              <a:rPr lang="en-US" smtClean="0"/>
              <a:t>16-Jun-16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481966-A43F-4D96-A7E1-E22FCF64E827}" type="slidenum">
              <a:rPr lang="en-US" smtClean="0"/>
              <a:t>‹#›</a:t>
            </a:fld>
            <a:endParaRPr lang="en-US"/>
          </a:p>
        </p:txBody>
      </p:sp>
    </p:spTree>
    <p:extLst>
      <p:ext uri="{BB962C8B-B14F-4D97-AF65-F5344CB8AC3E}">
        <p14:creationId xmlns:p14="http://schemas.microsoft.com/office/powerpoint/2010/main" val="177515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E5C7E2-16CB-4683-BF50-1A0C611773DC}" type="datetimeFigureOut">
              <a:rPr lang="en-US" smtClean="0"/>
              <a:t>16-Jun-16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F2C66-30A4-4618-A048-CD360DC4FFF1}" type="slidenum">
              <a:rPr lang="en-US" smtClean="0"/>
              <a:t>‹#›</a:t>
            </a:fld>
            <a:endParaRPr lang="en-US"/>
          </a:p>
        </p:txBody>
      </p:sp>
    </p:spTree>
    <p:extLst>
      <p:ext uri="{BB962C8B-B14F-4D97-AF65-F5344CB8AC3E}">
        <p14:creationId xmlns:p14="http://schemas.microsoft.com/office/powerpoint/2010/main" val="143680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E5C7E2-16CB-4683-BF50-1A0C611773DC}" type="datetimeFigureOut">
              <a:rPr lang="en-US" smtClean="0"/>
              <a:t>16-Jun-16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F2C66-30A4-4618-A048-CD360DC4FFF1}" type="slidenum">
              <a:rPr lang="en-US" smtClean="0"/>
              <a:t>‹#›</a:t>
            </a:fld>
            <a:endParaRPr lang="en-US"/>
          </a:p>
        </p:txBody>
      </p:sp>
    </p:spTree>
    <p:extLst>
      <p:ext uri="{BB962C8B-B14F-4D97-AF65-F5344CB8AC3E}">
        <p14:creationId xmlns:p14="http://schemas.microsoft.com/office/powerpoint/2010/main" val="1484522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E5C7E2-16CB-4683-BF50-1A0C611773DC}" type="datetimeFigureOut">
              <a:rPr lang="en-US" smtClean="0"/>
              <a:t>16-Jun-16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F2C66-30A4-4618-A048-CD360DC4FFF1}" type="slidenum">
              <a:rPr lang="en-US" smtClean="0"/>
              <a:t>‹#›</a:t>
            </a:fld>
            <a:endParaRPr lang="en-US"/>
          </a:p>
        </p:txBody>
      </p:sp>
    </p:spTree>
    <p:extLst>
      <p:ext uri="{BB962C8B-B14F-4D97-AF65-F5344CB8AC3E}">
        <p14:creationId xmlns:p14="http://schemas.microsoft.com/office/powerpoint/2010/main" val="349029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E5C7E2-16CB-4683-BF50-1A0C611773DC}" type="datetimeFigureOut">
              <a:rPr lang="en-US" smtClean="0"/>
              <a:t>16-Jun-16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F2C66-30A4-4618-A048-CD360DC4FFF1}" type="slidenum">
              <a:rPr lang="en-US" smtClean="0"/>
              <a:t>‹#›</a:t>
            </a:fld>
            <a:endParaRPr lang="en-US"/>
          </a:p>
        </p:txBody>
      </p:sp>
    </p:spTree>
    <p:extLst>
      <p:ext uri="{BB962C8B-B14F-4D97-AF65-F5344CB8AC3E}">
        <p14:creationId xmlns:p14="http://schemas.microsoft.com/office/powerpoint/2010/main" val="414691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E5C7E2-16CB-4683-BF50-1A0C611773DC}" type="datetimeFigureOut">
              <a:rPr lang="en-US" smtClean="0"/>
              <a:t>16-Jun-16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F2C66-30A4-4618-A048-CD360DC4FFF1}" type="slidenum">
              <a:rPr lang="en-US" smtClean="0"/>
              <a:t>‹#›</a:t>
            </a:fld>
            <a:endParaRPr lang="en-US"/>
          </a:p>
        </p:txBody>
      </p:sp>
    </p:spTree>
    <p:extLst>
      <p:ext uri="{BB962C8B-B14F-4D97-AF65-F5344CB8AC3E}">
        <p14:creationId xmlns:p14="http://schemas.microsoft.com/office/powerpoint/2010/main" val="388677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E5C7E2-16CB-4683-BF50-1A0C611773DC}" type="datetimeFigureOut">
              <a:rPr lang="en-US" smtClean="0"/>
              <a:t>16-Jun-16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7F2C66-30A4-4618-A048-CD360DC4FFF1}" type="slidenum">
              <a:rPr lang="en-US" smtClean="0"/>
              <a:t>‹#›</a:t>
            </a:fld>
            <a:endParaRPr lang="en-US"/>
          </a:p>
        </p:txBody>
      </p:sp>
    </p:spTree>
    <p:extLst>
      <p:ext uri="{BB962C8B-B14F-4D97-AF65-F5344CB8AC3E}">
        <p14:creationId xmlns:p14="http://schemas.microsoft.com/office/powerpoint/2010/main" val="3163901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E5C7E2-16CB-4683-BF50-1A0C611773DC}" type="datetimeFigureOut">
              <a:rPr lang="en-US" smtClean="0"/>
              <a:t>16-Jun-16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7F2C66-30A4-4618-A048-CD360DC4FFF1}" type="slidenum">
              <a:rPr lang="en-US" smtClean="0"/>
              <a:t>‹#›</a:t>
            </a:fld>
            <a:endParaRPr lang="en-US"/>
          </a:p>
        </p:txBody>
      </p:sp>
    </p:spTree>
    <p:extLst>
      <p:ext uri="{BB962C8B-B14F-4D97-AF65-F5344CB8AC3E}">
        <p14:creationId xmlns:p14="http://schemas.microsoft.com/office/powerpoint/2010/main" val="2348414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E5C7E2-16CB-4683-BF50-1A0C611773DC}" type="datetimeFigureOut">
              <a:rPr lang="en-US" smtClean="0"/>
              <a:t>16-Jun-16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7F2C66-30A4-4618-A048-CD360DC4FFF1}" type="slidenum">
              <a:rPr lang="en-US" smtClean="0"/>
              <a:t>‹#›</a:t>
            </a:fld>
            <a:endParaRPr lang="en-US"/>
          </a:p>
        </p:txBody>
      </p:sp>
    </p:spTree>
    <p:extLst>
      <p:ext uri="{BB962C8B-B14F-4D97-AF65-F5344CB8AC3E}">
        <p14:creationId xmlns:p14="http://schemas.microsoft.com/office/powerpoint/2010/main" val="2770845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5C7E2-16CB-4683-BF50-1A0C611773DC}" type="datetimeFigureOut">
              <a:rPr lang="en-US" smtClean="0"/>
              <a:t>16-Jun-16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7F2C66-30A4-4618-A048-CD360DC4FFF1}" type="slidenum">
              <a:rPr lang="en-US" smtClean="0"/>
              <a:t>‹#›</a:t>
            </a:fld>
            <a:endParaRPr lang="en-US"/>
          </a:p>
        </p:txBody>
      </p:sp>
    </p:spTree>
    <p:extLst>
      <p:ext uri="{BB962C8B-B14F-4D97-AF65-F5344CB8AC3E}">
        <p14:creationId xmlns:p14="http://schemas.microsoft.com/office/powerpoint/2010/main" val="2382185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E5C7E2-16CB-4683-BF50-1A0C611773DC}" type="datetimeFigureOut">
              <a:rPr lang="en-US" smtClean="0"/>
              <a:t>16-Jun-16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7F2C66-30A4-4618-A048-CD360DC4FFF1}" type="slidenum">
              <a:rPr lang="en-US" smtClean="0"/>
              <a:t>‹#›</a:t>
            </a:fld>
            <a:endParaRPr lang="en-US"/>
          </a:p>
        </p:txBody>
      </p:sp>
    </p:spTree>
    <p:extLst>
      <p:ext uri="{BB962C8B-B14F-4D97-AF65-F5344CB8AC3E}">
        <p14:creationId xmlns:p14="http://schemas.microsoft.com/office/powerpoint/2010/main" val="2117596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E5C7E2-16CB-4683-BF50-1A0C611773DC}" type="datetimeFigureOut">
              <a:rPr lang="en-US" smtClean="0"/>
              <a:t>16-Jun-16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7F2C66-30A4-4618-A048-CD360DC4FFF1}" type="slidenum">
              <a:rPr lang="en-US" smtClean="0"/>
              <a:t>‹#›</a:t>
            </a:fld>
            <a:endParaRPr lang="en-US"/>
          </a:p>
        </p:txBody>
      </p:sp>
    </p:spTree>
    <p:extLst>
      <p:ext uri="{BB962C8B-B14F-4D97-AF65-F5344CB8AC3E}">
        <p14:creationId xmlns:p14="http://schemas.microsoft.com/office/powerpoint/2010/main" val="2845148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5C7E2-16CB-4683-BF50-1A0C611773DC}" type="datetimeFigureOut">
              <a:rPr lang="en-US" smtClean="0"/>
              <a:t>16-Jun-16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F2C66-30A4-4618-A048-CD360DC4FFF1}" type="slidenum">
              <a:rPr lang="en-US" smtClean="0"/>
              <a:t>‹#›</a:t>
            </a:fld>
            <a:endParaRPr lang="en-US"/>
          </a:p>
        </p:txBody>
      </p:sp>
    </p:spTree>
    <p:extLst>
      <p:ext uri="{BB962C8B-B14F-4D97-AF65-F5344CB8AC3E}">
        <p14:creationId xmlns:p14="http://schemas.microsoft.com/office/powerpoint/2010/main" val="228677583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a:lstStyle/>
          <a:p>
            <a:r>
              <a:rPr lang="he-IL" b="1" dirty="0" smtClean="0">
                <a:solidFill>
                  <a:srgbClr val="FFFF00"/>
                </a:solidFill>
              </a:rPr>
              <a:t>כנס מחזור ג' – בי"ס תיכון מקיף ע"ש דנציגר – קרית שמונה</a:t>
            </a:r>
            <a:endParaRPr lang="en-US" b="1" dirty="0">
              <a:solidFill>
                <a:srgbClr val="FFFF00"/>
              </a:solidFill>
            </a:endParaRPr>
          </a:p>
        </p:txBody>
      </p:sp>
      <p:sp>
        <p:nvSpPr>
          <p:cNvPr id="3" name="Subtitle 2"/>
          <p:cNvSpPr>
            <a:spLocks noGrp="1"/>
          </p:cNvSpPr>
          <p:nvPr>
            <p:ph type="subTitle" idx="1"/>
          </p:nvPr>
        </p:nvSpPr>
        <p:spPr/>
        <p:txBody>
          <a:bodyPr>
            <a:normAutofit/>
          </a:bodyPr>
          <a:lstStyle/>
          <a:p>
            <a:r>
              <a:rPr lang="he-IL" sz="4400" b="1" dirty="0" smtClean="0">
                <a:solidFill>
                  <a:srgbClr val="FFFF00"/>
                </a:solidFill>
                <a:latin typeface="+mj-lt"/>
                <a:ea typeface="+mj-ea"/>
                <a:cs typeface="+mj-cs"/>
              </a:rPr>
              <a:t>תוכנית הכנס</a:t>
            </a:r>
            <a:endParaRPr lang="en-US" sz="4400" b="1" dirty="0">
              <a:solidFill>
                <a:srgbClr val="FFFF00"/>
              </a:solidFill>
              <a:latin typeface="+mj-lt"/>
              <a:ea typeface="+mj-ea"/>
              <a:cs typeface="+mj-cs"/>
            </a:endParaRPr>
          </a:p>
        </p:txBody>
      </p:sp>
    </p:spTree>
    <p:extLst>
      <p:ext uri="{BB962C8B-B14F-4D97-AF65-F5344CB8AC3E}">
        <p14:creationId xmlns:p14="http://schemas.microsoft.com/office/powerpoint/2010/main" val="410951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he-IL" dirty="0" smtClean="0"/>
              <a:t>עופר רגב (דנקנר) ז"ל</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519" t="21250" r="30847" b="27800"/>
          <a:stretch/>
        </p:blipFill>
        <p:spPr bwMode="auto">
          <a:xfrm>
            <a:off x="457200" y="1061114"/>
            <a:ext cx="3048000" cy="233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066800"/>
            <a:ext cx="4876800" cy="228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133547"/>
            <a:ext cx="938213"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7167" y="3551830"/>
            <a:ext cx="3650433" cy="2593102"/>
            <a:chOff x="7167" y="3551830"/>
            <a:chExt cx="3345633" cy="1884647"/>
          </a:xfrm>
        </p:grpSpPr>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45" t="22466" r="21033" b="18854"/>
            <a:stretch/>
          </p:blipFill>
          <p:spPr bwMode="auto">
            <a:xfrm>
              <a:off x="152400" y="3551830"/>
              <a:ext cx="3200400" cy="188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7" y="3581400"/>
              <a:ext cx="754833" cy="79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3"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4994" t="10528" r="27561" b="47654"/>
          <a:stretch/>
        </p:blipFill>
        <p:spPr bwMode="auto">
          <a:xfrm>
            <a:off x="3962400" y="3551830"/>
            <a:ext cx="4749421" cy="259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103" y="3854606"/>
            <a:ext cx="9334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2796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he-IL" b="1" dirty="0" smtClean="0"/>
              <a:t>עמיקם האן ז"ל</a:t>
            </a:r>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959" t="17221" b="22848"/>
          <a:stretch/>
        </p:blipFill>
        <p:spPr bwMode="auto">
          <a:xfrm>
            <a:off x="2667000" y="1612959"/>
            <a:ext cx="3744036" cy="524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83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1470025"/>
          </a:xfrm>
        </p:spPr>
        <p:txBody>
          <a:bodyPr/>
          <a:lstStyle/>
          <a:p>
            <a:r>
              <a:rPr lang="he-IL" dirty="0" smtClean="0"/>
              <a:t>אלי אוחיון אליעזר טננבאום ועופר דנקנר ז"ל</a:t>
            </a:r>
            <a:endParaRPr lang="en-US" dirty="0"/>
          </a:p>
        </p:txBody>
      </p:sp>
      <p:grpSp>
        <p:nvGrpSpPr>
          <p:cNvPr id="7" name="Group 6"/>
          <p:cNvGrpSpPr/>
          <p:nvPr/>
        </p:nvGrpSpPr>
        <p:grpSpPr>
          <a:xfrm>
            <a:off x="50800" y="1066800"/>
            <a:ext cx="4902200" cy="2667000"/>
            <a:chOff x="50800" y="1066800"/>
            <a:chExt cx="4597400" cy="2341563"/>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066800"/>
              <a:ext cx="4597400"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95400"/>
              <a:ext cx="2157413"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562601" y="3886200"/>
            <a:ext cx="3240206" cy="2635914"/>
            <a:chOff x="6369075" y="1156577"/>
            <a:chExt cx="2433732" cy="2251786"/>
          </a:xfrm>
        </p:grpSpPr>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170" t="16027" r="51253" b="30192"/>
            <a:stretch/>
          </p:blipFill>
          <p:spPr bwMode="auto">
            <a:xfrm>
              <a:off x="6369075" y="1156577"/>
              <a:ext cx="2433732" cy="225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lowchart: Alternate Process 4"/>
            <p:cNvSpPr/>
            <p:nvPr/>
          </p:nvSpPr>
          <p:spPr>
            <a:xfrm>
              <a:off x="6705600" y="2438400"/>
              <a:ext cx="914400" cy="969963"/>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52400" y="3886200"/>
            <a:ext cx="4648200" cy="2590800"/>
            <a:chOff x="304800" y="3886200"/>
            <a:chExt cx="3094026" cy="2051355"/>
          </a:xfrm>
        </p:grpSpPr>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754" t="18303" r="54264" b="30638"/>
            <a:stretch/>
          </p:blipFill>
          <p:spPr bwMode="auto">
            <a:xfrm>
              <a:off x="304800" y="3886200"/>
              <a:ext cx="3094026" cy="205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958" y="3929063"/>
              <a:ext cx="938213"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951028"/>
              <a:ext cx="762000" cy="80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100421"/>
            <a:ext cx="2289175" cy="259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834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470025"/>
          </a:xfrm>
        </p:spPr>
        <p:txBody>
          <a:bodyPr/>
          <a:lstStyle/>
          <a:p>
            <a:r>
              <a:rPr lang="he-IL" dirty="0" smtClean="0"/>
              <a:t>צבי נסטל ז"ל</a:t>
            </a:r>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91" r="31080" b="25202"/>
          <a:stretch/>
        </p:blipFill>
        <p:spPr bwMode="auto">
          <a:xfrm>
            <a:off x="0" y="1578590"/>
            <a:ext cx="9048737" cy="4288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578590"/>
            <a:ext cx="1524000" cy="162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998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lstStyle/>
          <a:p>
            <a:r>
              <a:rPr lang="he-IL" dirty="0" smtClean="0"/>
              <a:t>ששון עמרם ז"ל</a:t>
            </a:r>
            <a:endParaRPr lang="en-US" dirty="0"/>
          </a:p>
        </p:txBody>
      </p:sp>
      <p:grpSp>
        <p:nvGrpSpPr>
          <p:cNvPr id="3" name="Group 2"/>
          <p:cNvGrpSpPr/>
          <p:nvPr/>
        </p:nvGrpSpPr>
        <p:grpSpPr>
          <a:xfrm>
            <a:off x="4953000" y="1547884"/>
            <a:ext cx="3817834" cy="2643116"/>
            <a:chOff x="4953000" y="1547884"/>
            <a:chExt cx="3817834" cy="2643116"/>
          </a:xfrm>
        </p:grpSpPr>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1881" t="15495" r="30895" b="26378"/>
            <a:stretch/>
          </p:blipFill>
          <p:spPr bwMode="auto">
            <a:xfrm>
              <a:off x="4953000" y="1547884"/>
              <a:ext cx="3817834" cy="264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468" y="1752600"/>
              <a:ext cx="832132" cy="88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5083222" y="4494187"/>
            <a:ext cx="3679778" cy="2368174"/>
            <a:chOff x="5083222" y="4494187"/>
            <a:chExt cx="3679778" cy="2368174"/>
          </a:xfrm>
        </p:grpSpPr>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0132" t="9986" r="23777" b="25893"/>
            <a:stretch/>
          </p:blipFill>
          <p:spPr bwMode="auto">
            <a:xfrm>
              <a:off x="5083222" y="4494187"/>
              <a:ext cx="3679778" cy="2368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0370" y="4758512"/>
              <a:ext cx="832132" cy="88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382672" y="1443250"/>
            <a:ext cx="3939220" cy="2746612"/>
            <a:chOff x="382672" y="1443250"/>
            <a:chExt cx="3939220" cy="2746612"/>
          </a:xfrm>
        </p:grpSpPr>
        <p:pic>
          <p:nvPicPr>
            <p:cNvPr id="3080"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25861" t="7667" r="20192" b="25424"/>
            <a:stretch/>
          </p:blipFill>
          <p:spPr bwMode="auto">
            <a:xfrm>
              <a:off x="382672" y="1443250"/>
              <a:ext cx="3939220" cy="274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061" y="3076490"/>
              <a:ext cx="832132" cy="88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56363" y="4430844"/>
            <a:ext cx="4265529" cy="2427156"/>
            <a:chOff x="56363" y="4430844"/>
            <a:chExt cx="4265529" cy="2427156"/>
          </a:xfrm>
        </p:grpSpPr>
        <p:pic>
          <p:nvPicPr>
            <p:cNvPr id="3079"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3613" t="7887" r="20212" b="35255"/>
            <a:stretch/>
          </p:blipFill>
          <p:spPr bwMode="auto">
            <a:xfrm>
              <a:off x="56363" y="4430844"/>
              <a:ext cx="4265529" cy="242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430844"/>
              <a:ext cx="832132" cy="88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94998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3048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e-IL" b="1" dirty="0" smtClean="0"/>
              <a:t>ששון עמרם ז"ל</a:t>
            </a:r>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807" b="29508"/>
          <a:stretch/>
        </p:blipFill>
        <p:spPr bwMode="auto">
          <a:xfrm>
            <a:off x="152400" y="1533285"/>
            <a:ext cx="2743200" cy="227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313" b="15694"/>
          <a:stretch/>
        </p:blipFill>
        <p:spPr bwMode="auto">
          <a:xfrm>
            <a:off x="6367462" y="1295400"/>
            <a:ext cx="2776538" cy="3603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1908" b="24893"/>
          <a:stretch/>
        </p:blipFill>
        <p:spPr bwMode="auto">
          <a:xfrm>
            <a:off x="152400" y="3779379"/>
            <a:ext cx="2743200" cy="308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9069" b="14742"/>
          <a:stretch/>
        </p:blipFill>
        <p:spPr bwMode="auto">
          <a:xfrm>
            <a:off x="3090006" y="2683296"/>
            <a:ext cx="3082194" cy="417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990600"/>
            <a:ext cx="2743200" cy="400110"/>
          </a:xfrm>
          <a:prstGeom prst="rect">
            <a:avLst/>
          </a:prstGeom>
          <a:noFill/>
        </p:spPr>
        <p:txBody>
          <a:bodyPr wrap="square" rtlCol="0">
            <a:spAutoFit/>
          </a:bodyPr>
          <a:lstStyle/>
          <a:p>
            <a:pPr algn="ctr"/>
            <a:r>
              <a:rPr lang="he-IL" sz="2000" b="1" dirty="0" smtClean="0"/>
              <a:t>ששון חובק נכד</a:t>
            </a:r>
            <a:endParaRPr lang="en-US" sz="2000" b="1" dirty="0"/>
          </a:p>
        </p:txBody>
      </p:sp>
      <p:sp>
        <p:nvSpPr>
          <p:cNvPr id="10" name="TextBox 9"/>
          <p:cNvSpPr txBox="1"/>
          <p:nvPr/>
        </p:nvSpPr>
        <p:spPr>
          <a:xfrm>
            <a:off x="3036626" y="2209800"/>
            <a:ext cx="3093567" cy="400110"/>
          </a:xfrm>
          <a:prstGeom prst="rect">
            <a:avLst/>
          </a:prstGeom>
          <a:noFill/>
        </p:spPr>
        <p:txBody>
          <a:bodyPr wrap="square" rtlCol="0">
            <a:spAutoFit/>
          </a:bodyPr>
          <a:lstStyle/>
          <a:p>
            <a:pPr algn="ctr"/>
            <a:r>
              <a:rPr lang="he-IL" sz="2000" b="1" dirty="0" smtClean="0"/>
              <a:t>ציור שחבר צייר את ששון </a:t>
            </a:r>
            <a:endParaRPr lang="en-US" sz="2000" b="1" dirty="0"/>
          </a:p>
        </p:txBody>
      </p:sp>
    </p:spTree>
    <p:extLst>
      <p:ext uri="{BB962C8B-B14F-4D97-AF65-F5344CB8AC3E}">
        <p14:creationId xmlns:p14="http://schemas.microsoft.com/office/powerpoint/2010/main" val="29062788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46042" r="22139"/>
          <a:stretch/>
        </p:blipFill>
        <p:spPr bwMode="auto">
          <a:xfrm>
            <a:off x="2971800" y="3117849"/>
            <a:ext cx="838200" cy="34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36889" t="22901" r="20420" b="32509"/>
          <a:stretch/>
        </p:blipFill>
        <p:spPr bwMode="auto">
          <a:xfrm>
            <a:off x="99797" y="264921"/>
            <a:ext cx="8891803" cy="522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1325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a:lstStyle/>
          <a:p>
            <a:r>
              <a:rPr lang="he-IL" b="1" dirty="0" smtClean="0"/>
              <a:t>כנס מחזור ג' – בי"ס תיכון מקיף ע"ש דנציגר – קרית שמונה</a:t>
            </a:r>
            <a:endParaRPr lang="en-US" b="1" dirty="0"/>
          </a:p>
        </p:txBody>
      </p:sp>
      <p:sp>
        <p:nvSpPr>
          <p:cNvPr id="3" name="Subtitle 2"/>
          <p:cNvSpPr>
            <a:spLocks noGrp="1"/>
          </p:cNvSpPr>
          <p:nvPr>
            <p:ph type="subTitle" idx="1"/>
          </p:nvPr>
        </p:nvSpPr>
        <p:spPr/>
        <p:txBody>
          <a:bodyPr>
            <a:normAutofit/>
          </a:bodyPr>
          <a:lstStyle/>
          <a:p>
            <a:r>
              <a:rPr lang="he-IL" sz="4400" dirty="0">
                <a:solidFill>
                  <a:schemeClr val="tx1"/>
                </a:solidFill>
                <a:latin typeface="+mj-lt"/>
                <a:ea typeface="+mj-ea"/>
                <a:cs typeface="+mj-cs"/>
              </a:rPr>
              <a:t>חידון/שעשועון</a:t>
            </a:r>
            <a:endParaRPr lang="en-US" sz="4400" dirty="0">
              <a:solidFill>
                <a:schemeClr val="tx1"/>
              </a:solidFill>
              <a:latin typeface="+mj-lt"/>
              <a:ea typeface="+mj-ea"/>
              <a:cs typeface="+mj-cs"/>
            </a:endParaRPr>
          </a:p>
        </p:txBody>
      </p:sp>
    </p:spTree>
    <p:extLst>
      <p:ext uri="{BB962C8B-B14F-4D97-AF65-F5344CB8AC3E}">
        <p14:creationId xmlns:p14="http://schemas.microsoft.com/office/powerpoint/2010/main" val="2967110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rtl="1"/>
            <a:r>
              <a:rPr lang="he-IL" b="1" dirty="0">
                <a:solidFill>
                  <a:srgbClr val="FFFF00"/>
                </a:solidFill>
              </a:rPr>
              <a:t>חידון – מי זוכר מי יודע</a:t>
            </a:r>
            <a:r>
              <a:rPr lang="en-US" dirty="0">
                <a:solidFill>
                  <a:srgbClr val="FFFF00"/>
                </a:solidFill>
              </a:rPr>
              <a:t/>
            </a:r>
            <a:br>
              <a:rPr lang="en-US" dirty="0">
                <a:solidFill>
                  <a:srgbClr val="FFFF00"/>
                </a:solidFill>
              </a:rPr>
            </a:br>
            <a:r>
              <a:rPr lang="he-IL" sz="3100" b="1" dirty="0">
                <a:solidFill>
                  <a:srgbClr val="FFFF00"/>
                </a:solidFill>
              </a:rPr>
              <a:t>הכינה גוני לוין (עדן)</a:t>
            </a:r>
            <a:endParaRPr lang="en-US" sz="3100" dirty="0">
              <a:solidFill>
                <a:srgbClr val="FFFF00"/>
              </a:solidFill>
            </a:endParaRPr>
          </a:p>
        </p:txBody>
      </p:sp>
      <p:sp>
        <p:nvSpPr>
          <p:cNvPr id="3" name="Rectangle 2"/>
          <p:cNvSpPr/>
          <p:nvPr/>
        </p:nvSpPr>
        <p:spPr>
          <a:xfrm>
            <a:off x="1676400" y="5805837"/>
            <a:ext cx="6172200" cy="369332"/>
          </a:xfrm>
          <a:prstGeom prst="rect">
            <a:avLst/>
          </a:prstGeom>
        </p:spPr>
        <p:txBody>
          <a:bodyPr wrap="square">
            <a:spAutoFit/>
          </a:bodyPr>
          <a:lstStyle/>
          <a:p>
            <a:pPr algn="ctr" rtl="1"/>
            <a:r>
              <a:rPr lang="he-IL" b="1" dirty="0" smtClean="0">
                <a:solidFill>
                  <a:srgbClr val="FFFF00"/>
                </a:solidFill>
              </a:rPr>
              <a:t> </a:t>
            </a:r>
            <a:endParaRPr lang="en-US" dirty="0">
              <a:solidFill>
                <a:srgbClr val="FFFF00"/>
              </a:solidFill>
              <a:effectLst/>
            </a:endParaRPr>
          </a:p>
        </p:txBody>
      </p:sp>
      <p:sp>
        <p:nvSpPr>
          <p:cNvPr id="4" name="Rectangle 3"/>
          <p:cNvSpPr/>
          <p:nvPr/>
        </p:nvSpPr>
        <p:spPr>
          <a:xfrm>
            <a:off x="0" y="1319510"/>
            <a:ext cx="9067800" cy="5386090"/>
          </a:xfrm>
          <a:prstGeom prst="rect">
            <a:avLst/>
          </a:prstGeom>
        </p:spPr>
        <p:txBody>
          <a:bodyPr wrap="square">
            <a:spAutoFit/>
          </a:bodyPr>
          <a:lstStyle/>
          <a:p>
            <a:pPr algn="r" rtl="1"/>
            <a:r>
              <a:rPr lang="he-IL" sz="2000" b="1" dirty="0">
                <a:solidFill>
                  <a:srgbClr val="FFFF00"/>
                </a:solidFill>
              </a:rPr>
              <a:t>חלק ראשון: "רבותי ההיסטוריה חוזרת".</a:t>
            </a:r>
            <a:endParaRPr lang="en-US" sz="2000" dirty="0">
              <a:solidFill>
                <a:srgbClr val="FFFF00"/>
              </a:solidFill>
            </a:endParaRPr>
          </a:p>
          <a:p>
            <a:pPr algn="r" rtl="1"/>
            <a:r>
              <a:rPr lang="he-IL" dirty="0"/>
              <a:t> </a:t>
            </a:r>
            <a:endParaRPr lang="en-US" dirty="0"/>
          </a:p>
          <a:p>
            <a:pPr marL="342900" lvl="0" indent="-342900" algn="r" rtl="1">
              <a:buFont typeface="+mj-lt"/>
              <a:buAutoNum type="arabicPeriod"/>
            </a:pPr>
            <a:r>
              <a:rPr lang="he-IL" b="1" dirty="0">
                <a:solidFill>
                  <a:srgbClr val="FFFF00"/>
                </a:solidFill>
              </a:rPr>
              <a:t>כמה אנשים נשארו לגור בקרית שמונה או ברדיוס הסמוך לה, עד ראש פינה?</a:t>
            </a:r>
            <a:endParaRPr lang="en-US" dirty="0">
              <a:solidFill>
                <a:srgbClr val="FFFF00"/>
              </a:solidFill>
            </a:endParaRPr>
          </a:p>
          <a:p>
            <a:pPr algn="r" rtl="1"/>
            <a:r>
              <a:rPr lang="he-IL" b="1" dirty="0" smtClean="0">
                <a:solidFill>
                  <a:srgbClr val="FF0000"/>
                </a:solidFill>
              </a:rPr>
              <a:t>      </a:t>
            </a:r>
            <a:r>
              <a:rPr lang="en-US" b="1" dirty="0" smtClean="0"/>
              <a:t>)</a:t>
            </a:r>
            <a:r>
              <a:rPr lang="he-IL" b="1" dirty="0" smtClean="0"/>
              <a:t> </a:t>
            </a:r>
            <a:r>
              <a:rPr lang="he-IL" b="1" dirty="0"/>
              <a:t>שמעון גמרסני, מיכאל חוטא, יצחק גביאן, אסתר בן זקן, ???)</a:t>
            </a:r>
            <a:br>
              <a:rPr lang="he-IL" b="1" dirty="0"/>
            </a:br>
            <a:endParaRPr lang="en-US" dirty="0"/>
          </a:p>
          <a:p>
            <a:pPr lvl="0" algn="r" rtl="1"/>
            <a:r>
              <a:rPr lang="he-IL" b="1" dirty="0" smtClean="0">
                <a:solidFill>
                  <a:srgbClr val="FFFF00"/>
                </a:solidFill>
              </a:rPr>
              <a:t>2. מי </a:t>
            </a:r>
            <a:r>
              <a:rPr lang="he-IL" b="1" dirty="0">
                <a:solidFill>
                  <a:srgbClr val="FFFF00"/>
                </a:solidFill>
              </a:rPr>
              <a:t>הרחיק הכי רחוק  וקבע את מגוריו בחו"ל?</a:t>
            </a:r>
            <a:endParaRPr lang="en-US" dirty="0">
              <a:solidFill>
                <a:srgbClr val="FFFF00"/>
              </a:solidFill>
            </a:endParaRPr>
          </a:p>
          <a:p>
            <a:pPr algn="r" rtl="1"/>
            <a:r>
              <a:rPr lang="he-IL" b="1" dirty="0" smtClean="0"/>
              <a:t>    (</a:t>
            </a:r>
            <a:r>
              <a:rPr lang="he-IL" b="1" dirty="0"/>
              <a:t>שלמה גרואר, בסאן דייגו, קליפורניה.  אסתר הבר, בקניה).</a:t>
            </a:r>
            <a:endParaRPr lang="en-US" dirty="0"/>
          </a:p>
          <a:p>
            <a:pPr algn="r" rtl="1"/>
            <a:r>
              <a:rPr lang="he-IL" dirty="0"/>
              <a:t> </a:t>
            </a:r>
            <a:endParaRPr lang="en-US" dirty="0"/>
          </a:p>
          <a:p>
            <a:pPr lvl="0" algn="r" rtl="1"/>
            <a:r>
              <a:rPr lang="he-IL" b="1" dirty="0" smtClean="0">
                <a:solidFill>
                  <a:srgbClr val="FFFF00"/>
                </a:solidFill>
              </a:rPr>
              <a:t>3. מי </a:t>
            </a:r>
            <a:r>
              <a:rPr lang="he-IL" b="1" dirty="0">
                <a:solidFill>
                  <a:srgbClr val="FFFF00"/>
                </a:solidFill>
              </a:rPr>
              <a:t>התחתן/ה ראשון/ה?    </a:t>
            </a:r>
            <a:r>
              <a:rPr lang="he-IL" b="1" dirty="0">
                <a:solidFill>
                  <a:srgbClr val="FF0000"/>
                </a:solidFill>
              </a:rPr>
              <a:t> </a:t>
            </a:r>
            <a:endParaRPr lang="he-IL" b="1" dirty="0" smtClean="0">
              <a:solidFill>
                <a:srgbClr val="FF0000"/>
              </a:solidFill>
            </a:endParaRPr>
          </a:p>
          <a:p>
            <a:pPr lvl="0" algn="r" rtl="1"/>
            <a:r>
              <a:rPr lang="he-IL" b="1" dirty="0" smtClean="0"/>
              <a:t>    </a:t>
            </a:r>
            <a:r>
              <a:rPr lang="he-IL" b="1" dirty="0"/>
              <a:t>(רבקה פלזנשטיין ב-1965) </a:t>
            </a:r>
            <a:endParaRPr lang="en-US" dirty="0"/>
          </a:p>
          <a:p>
            <a:pPr algn="r" rtl="1"/>
            <a:r>
              <a:rPr lang="he-IL" dirty="0"/>
              <a:t> </a:t>
            </a:r>
            <a:endParaRPr lang="en-US" dirty="0"/>
          </a:p>
          <a:p>
            <a:pPr lvl="0" algn="r" rtl="1"/>
            <a:r>
              <a:rPr lang="he-IL" b="1" dirty="0" smtClean="0">
                <a:solidFill>
                  <a:srgbClr val="FFFF00"/>
                </a:solidFill>
              </a:rPr>
              <a:t>4. בממוצע</a:t>
            </a:r>
            <a:r>
              <a:rPr lang="he-IL" b="1" dirty="0">
                <a:solidFill>
                  <a:srgbClr val="FFFF00"/>
                </a:solidFill>
              </a:rPr>
              <a:t>, כמה ילדים נולדו לכל אחד מאתנו?</a:t>
            </a:r>
            <a:r>
              <a:rPr lang="he-IL" b="1" dirty="0"/>
              <a:t>  </a:t>
            </a:r>
            <a:r>
              <a:rPr lang="he-IL" b="1" dirty="0">
                <a:solidFill>
                  <a:srgbClr val="FF0000"/>
                </a:solidFill>
              </a:rPr>
              <a:t> </a:t>
            </a:r>
            <a:r>
              <a:rPr lang="he-IL" b="1" dirty="0" smtClean="0">
                <a:solidFill>
                  <a:srgbClr val="FF0000"/>
                </a:solidFill>
              </a:rPr>
              <a:t> </a:t>
            </a:r>
          </a:p>
          <a:p>
            <a:pPr lvl="0" algn="r" rtl="1"/>
            <a:r>
              <a:rPr lang="he-IL" b="1" dirty="0">
                <a:solidFill>
                  <a:srgbClr val="FF0000"/>
                </a:solidFill>
              </a:rPr>
              <a:t> </a:t>
            </a:r>
            <a:r>
              <a:rPr lang="he-IL" b="1" dirty="0" smtClean="0">
                <a:solidFill>
                  <a:srgbClr val="FF0000"/>
                </a:solidFill>
              </a:rPr>
              <a:t>    </a:t>
            </a:r>
            <a:r>
              <a:rPr lang="he-IL" b="1" dirty="0" smtClean="0"/>
              <a:t>(</a:t>
            </a:r>
            <a:r>
              <a:rPr lang="he-IL" b="1" dirty="0"/>
              <a:t>3 ילדים)</a:t>
            </a:r>
            <a:endParaRPr lang="en-US" dirty="0"/>
          </a:p>
          <a:p>
            <a:pPr algn="r" rtl="1"/>
            <a:r>
              <a:rPr lang="he-IL" dirty="0"/>
              <a:t> </a:t>
            </a:r>
            <a:endParaRPr lang="en-US" dirty="0"/>
          </a:p>
          <a:p>
            <a:pPr lvl="0" algn="r" rtl="1"/>
            <a:r>
              <a:rPr lang="he-IL" b="1" dirty="0" smtClean="0">
                <a:solidFill>
                  <a:srgbClr val="FFFF00"/>
                </a:solidFill>
              </a:rPr>
              <a:t>5. כמה </a:t>
            </a:r>
            <a:r>
              <a:rPr lang="he-IL" b="1" dirty="0">
                <a:solidFill>
                  <a:srgbClr val="FFFF00"/>
                </a:solidFill>
              </a:rPr>
              <a:t>נכדים יש לכל אחד מאתנו בממוצע?</a:t>
            </a:r>
            <a:r>
              <a:rPr lang="he-IL" b="1" dirty="0"/>
              <a:t>      </a:t>
            </a:r>
            <a:endParaRPr lang="he-IL" b="1" dirty="0" smtClean="0"/>
          </a:p>
          <a:p>
            <a:pPr lvl="0" algn="r" rtl="1"/>
            <a:r>
              <a:rPr lang="he-IL" b="1" dirty="0" smtClean="0"/>
              <a:t>         </a:t>
            </a:r>
            <a:r>
              <a:rPr lang="he-IL" b="1" dirty="0"/>
              <a:t>( 4.5 ילדים )</a:t>
            </a:r>
            <a:r>
              <a:rPr lang="he-IL" dirty="0"/>
              <a:t>   </a:t>
            </a:r>
            <a:endParaRPr lang="en-US" dirty="0"/>
          </a:p>
          <a:p>
            <a:pPr algn="r" rtl="1"/>
            <a:r>
              <a:rPr lang="he-IL" dirty="0"/>
              <a:t> </a:t>
            </a:r>
            <a:endParaRPr lang="en-US" dirty="0">
              <a:solidFill>
                <a:srgbClr val="FFFF00"/>
              </a:solidFill>
            </a:endParaRPr>
          </a:p>
          <a:p>
            <a:pPr lvl="0" algn="r" rtl="1"/>
            <a:r>
              <a:rPr lang="he-IL" b="1" dirty="0" smtClean="0">
                <a:solidFill>
                  <a:srgbClr val="FFFF00"/>
                </a:solidFill>
              </a:rPr>
              <a:t>6. מי </a:t>
            </a:r>
            <a:r>
              <a:rPr lang="he-IL" b="1" dirty="0">
                <a:solidFill>
                  <a:srgbClr val="FFFF00"/>
                </a:solidFill>
              </a:rPr>
              <a:t>עשה בדיחה מכל הסטטיסטיקות? רמז: מישהו שתמיד היה בדחן</a:t>
            </a:r>
            <a:r>
              <a:rPr lang="he-IL" dirty="0">
                <a:solidFill>
                  <a:srgbClr val="FFFF00"/>
                </a:solidFill>
              </a:rPr>
              <a:t>.  </a:t>
            </a:r>
            <a:endParaRPr lang="en-US" dirty="0">
              <a:solidFill>
                <a:srgbClr val="FFFF00"/>
              </a:solidFill>
            </a:endParaRPr>
          </a:p>
          <a:p>
            <a:pPr algn="r" rtl="1"/>
            <a:r>
              <a:rPr lang="he-IL" dirty="0"/>
              <a:t>            </a:t>
            </a:r>
            <a:r>
              <a:rPr lang="he-IL" b="1" dirty="0"/>
              <a:t>(יצחק גביאן. יש לו 10 נכדים. מתוכם 9 בנות. אבל הוא עוד מקווה</a:t>
            </a:r>
            <a:r>
              <a:rPr lang="he-IL" b="1" dirty="0" smtClean="0"/>
              <a:t>).</a:t>
            </a:r>
            <a:endParaRPr lang="en-US" dirty="0"/>
          </a:p>
        </p:txBody>
      </p:sp>
    </p:spTree>
    <p:extLst>
      <p:ext uri="{BB962C8B-B14F-4D97-AF65-F5344CB8AC3E}">
        <p14:creationId xmlns:p14="http://schemas.microsoft.com/office/powerpoint/2010/main" val="27410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he-IL" b="1" dirty="0" smtClean="0">
                <a:solidFill>
                  <a:srgbClr val="FFFF00"/>
                </a:solidFill>
              </a:rPr>
              <a:t>המשך החידון</a:t>
            </a:r>
            <a:endParaRPr lang="en-US" b="1" dirty="0">
              <a:solidFill>
                <a:srgbClr val="FFFF00"/>
              </a:solidFill>
            </a:endParaRPr>
          </a:p>
        </p:txBody>
      </p:sp>
      <p:sp>
        <p:nvSpPr>
          <p:cNvPr id="3" name="Content Placeholder 2"/>
          <p:cNvSpPr>
            <a:spLocks noGrp="1"/>
          </p:cNvSpPr>
          <p:nvPr>
            <p:ph idx="1"/>
          </p:nvPr>
        </p:nvSpPr>
        <p:spPr>
          <a:xfrm>
            <a:off x="-1137" y="914400"/>
            <a:ext cx="9145137" cy="5943600"/>
          </a:xfrm>
        </p:spPr>
        <p:txBody>
          <a:bodyPr>
            <a:normAutofit/>
          </a:bodyPr>
          <a:lstStyle/>
          <a:p>
            <a:pPr marL="0" lvl="0" indent="0" algn="r" rtl="1">
              <a:buNone/>
            </a:pPr>
            <a:r>
              <a:rPr lang="he-IL" sz="1800" b="1" dirty="0" smtClean="0">
                <a:solidFill>
                  <a:srgbClr val="FFFF00"/>
                </a:solidFill>
              </a:rPr>
              <a:t>7. כיצד </a:t>
            </a:r>
            <a:r>
              <a:rPr lang="he-IL" sz="1800" b="1" dirty="0">
                <a:solidFill>
                  <a:srgbClr val="FFFF00"/>
                </a:solidFill>
              </a:rPr>
              <a:t>חיים שומר  ושרה שטיינוויס "סגרו מעגל</a:t>
            </a:r>
            <a:r>
              <a:rPr lang="he-IL" sz="1800" b="1" dirty="0" smtClean="0">
                <a:solidFill>
                  <a:srgbClr val="FFFF00"/>
                </a:solidFill>
              </a:rPr>
              <a:t>"?</a:t>
            </a:r>
            <a:r>
              <a:rPr lang="en-US" sz="1800" b="1" dirty="0" smtClean="0">
                <a:solidFill>
                  <a:srgbClr val="FFFF00"/>
                </a:solidFill>
              </a:rPr>
              <a:t/>
            </a:r>
            <a:br>
              <a:rPr lang="en-US" sz="1800" b="1" dirty="0" smtClean="0">
                <a:solidFill>
                  <a:srgbClr val="FFFF00"/>
                </a:solidFill>
              </a:rPr>
            </a:br>
            <a:r>
              <a:rPr lang="he-IL" sz="1800" b="1" dirty="0" smtClean="0">
                <a:solidFill>
                  <a:srgbClr val="FFFF00"/>
                </a:solidFill>
              </a:rPr>
              <a:t>    וכיצד </a:t>
            </a:r>
            <a:r>
              <a:rPr lang="he-IL" sz="1800" b="1" dirty="0">
                <a:solidFill>
                  <a:srgbClr val="FFFF00"/>
                </a:solidFill>
              </a:rPr>
              <a:t>אלישבע פלר "סגרה מעגל" משלה?</a:t>
            </a:r>
            <a:endParaRPr lang="en-US" sz="1800" dirty="0">
              <a:solidFill>
                <a:srgbClr val="FFFF00"/>
              </a:solidFill>
            </a:endParaRPr>
          </a:p>
          <a:p>
            <a:pPr marL="0" indent="0" algn="r" rtl="1">
              <a:buNone/>
            </a:pPr>
            <a:r>
              <a:rPr lang="he-IL" sz="1800" b="1" dirty="0">
                <a:solidFill>
                  <a:srgbClr val="FF0000"/>
                </a:solidFill>
              </a:rPr>
              <a:t>   </a:t>
            </a:r>
            <a:r>
              <a:rPr lang="he-IL" sz="1800" b="1" dirty="0" smtClean="0">
                <a:solidFill>
                  <a:srgbClr val="FFFFFF"/>
                </a:solidFill>
              </a:rPr>
              <a:t> </a:t>
            </a:r>
            <a:r>
              <a:rPr lang="he-IL" sz="1800" b="1" dirty="0">
                <a:solidFill>
                  <a:srgbClr val="FFFFFF"/>
                </a:solidFill>
              </a:rPr>
              <a:t>(</a:t>
            </a:r>
            <a:r>
              <a:rPr lang="he-IL" sz="1800" b="1" dirty="0"/>
              <a:t>חיים חזר ללמד בבית ספר מגינים. שרה לימדה  בקורצ'אק ותל חי. </a:t>
            </a:r>
            <a:r>
              <a:rPr lang="he-IL" sz="1800" b="1" dirty="0" smtClean="0"/>
              <a:t>הילדים </a:t>
            </a:r>
            <a:r>
              <a:rPr lang="he-IL" sz="1800" b="1" dirty="0"/>
              <a:t>של אלישבע למדו </a:t>
            </a:r>
            <a:r>
              <a:rPr lang="en-US" sz="1800" b="1" dirty="0" smtClean="0"/>
              <a:t/>
            </a:r>
            <a:br>
              <a:rPr lang="en-US" sz="1800" b="1" dirty="0" smtClean="0"/>
            </a:br>
            <a:r>
              <a:rPr lang="he-IL" sz="1800" b="1" dirty="0" smtClean="0"/>
              <a:t>     בבית </a:t>
            </a:r>
            <a:r>
              <a:rPr lang="he-IL" sz="1800" b="1" dirty="0"/>
              <a:t>ספר דנציגר</a:t>
            </a:r>
            <a:r>
              <a:rPr lang="he-IL" sz="1800" b="1" dirty="0" smtClean="0"/>
              <a:t>)</a:t>
            </a:r>
            <a:r>
              <a:rPr lang="he-IL" sz="1800" dirty="0" smtClean="0"/>
              <a:t>.</a:t>
            </a:r>
          </a:p>
          <a:p>
            <a:pPr marL="0" indent="0" algn="r" rtl="1">
              <a:buNone/>
            </a:pPr>
            <a:endParaRPr lang="he-IL" sz="1800" dirty="0">
              <a:solidFill>
                <a:srgbClr val="FF0000"/>
              </a:solidFill>
            </a:endParaRPr>
          </a:p>
          <a:p>
            <a:pPr marL="0" lvl="0" indent="0" algn="r" rtl="1">
              <a:buNone/>
            </a:pPr>
            <a:r>
              <a:rPr lang="he-IL" sz="1800" b="1" dirty="0" smtClean="0">
                <a:solidFill>
                  <a:srgbClr val="FFFF00"/>
                </a:solidFill>
              </a:rPr>
              <a:t>8. מי </a:t>
            </a:r>
            <a:r>
              <a:rPr lang="he-IL" sz="1800" b="1" dirty="0">
                <a:solidFill>
                  <a:srgbClr val="FFFF00"/>
                </a:solidFill>
              </a:rPr>
              <a:t>הגיע לדרגה הכי גבוהה בצבא? ומי שרת הכי הרבה שנים בצבא?</a:t>
            </a:r>
            <a:endParaRPr lang="en-US" sz="1800" dirty="0">
              <a:solidFill>
                <a:srgbClr val="FFFF00"/>
              </a:solidFill>
            </a:endParaRPr>
          </a:p>
          <a:p>
            <a:pPr marL="0" indent="0" algn="r" rtl="1">
              <a:buNone/>
            </a:pPr>
            <a:r>
              <a:rPr lang="he-IL" sz="1800" b="1" dirty="0"/>
              <a:t>            (ברוך, אלוף מישנה. חנה רווח – 24 שנים בצבא. סיימה בדרגת סגן אלוף).</a:t>
            </a:r>
            <a:endParaRPr lang="en-US" sz="1800" dirty="0"/>
          </a:p>
          <a:p>
            <a:pPr marL="0" indent="0" algn="r" rtl="1">
              <a:buNone/>
            </a:pPr>
            <a:r>
              <a:rPr lang="he-IL" sz="1800" dirty="0"/>
              <a:t> </a:t>
            </a:r>
            <a:endParaRPr lang="en-US" sz="1800" dirty="0"/>
          </a:p>
          <a:p>
            <a:pPr marL="0" lvl="0" indent="0" algn="r" rtl="1">
              <a:buNone/>
            </a:pPr>
            <a:r>
              <a:rPr lang="he-IL" sz="1800" b="1" dirty="0">
                <a:solidFill>
                  <a:srgbClr val="FFFF00"/>
                </a:solidFill>
              </a:rPr>
              <a:t>9. מי היה בצבא יחד עם ביבי נתניהו?     </a:t>
            </a:r>
            <a:endParaRPr lang="he-IL" sz="1800" b="1" dirty="0" smtClean="0">
              <a:solidFill>
                <a:srgbClr val="FFFF00"/>
              </a:solidFill>
            </a:endParaRPr>
          </a:p>
          <a:p>
            <a:pPr marL="0" lvl="0" indent="0" algn="r" rtl="1">
              <a:buNone/>
            </a:pPr>
            <a:r>
              <a:rPr lang="he-IL" sz="1800" b="1" dirty="0">
                <a:solidFill>
                  <a:srgbClr val="FFFF00"/>
                </a:solidFill>
              </a:rPr>
              <a:t> </a:t>
            </a:r>
            <a:r>
              <a:rPr lang="he-IL" sz="1800" b="1" dirty="0" smtClean="0">
                <a:solidFill>
                  <a:srgbClr val="FFFF00"/>
                </a:solidFill>
              </a:rPr>
              <a:t>      </a:t>
            </a:r>
            <a:r>
              <a:rPr lang="he-IL" sz="1800" b="1" dirty="0" smtClean="0"/>
              <a:t>(</a:t>
            </a:r>
            <a:r>
              <a:rPr lang="he-IL" sz="1800" b="1" dirty="0"/>
              <a:t>מיכאל גבע, ב-269</a:t>
            </a:r>
            <a:r>
              <a:rPr lang="he-IL" sz="1800" b="1" dirty="0" smtClean="0"/>
              <a:t>)</a:t>
            </a:r>
            <a:endParaRPr lang="en-US" sz="1800" dirty="0"/>
          </a:p>
          <a:p>
            <a:pPr marL="0" indent="0" algn="r" rtl="1">
              <a:buNone/>
            </a:pPr>
            <a:r>
              <a:rPr lang="he-IL" sz="1800" dirty="0"/>
              <a:t> </a:t>
            </a:r>
            <a:endParaRPr lang="en-US" sz="1800" dirty="0"/>
          </a:p>
          <a:p>
            <a:pPr marL="0" lvl="0" indent="0" algn="r" rtl="1">
              <a:buNone/>
            </a:pPr>
            <a:r>
              <a:rPr lang="he-IL" sz="1800" b="1" dirty="0" smtClean="0">
                <a:solidFill>
                  <a:srgbClr val="FFFF00"/>
                </a:solidFill>
              </a:rPr>
              <a:t>10. מי </a:t>
            </a:r>
            <a:r>
              <a:rPr lang="he-IL" sz="1800" b="1" dirty="0">
                <a:solidFill>
                  <a:srgbClr val="FFFF00"/>
                </a:solidFill>
              </a:rPr>
              <a:t>היה על הדחפור הראשון על פסגת הר דוב ושיא החרמון? </a:t>
            </a:r>
            <a:r>
              <a:rPr lang="en-US" sz="1800" b="1" dirty="0" smtClean="0">
                <a:solidFill>
                  <a:srgbClr val="FFFF00"/>
                </a:solidFill>
              </a:rPr>
              <a:t/>
            </a:r>
            <a:br>
              <a:rPr lang="en-US" sz="1800" b="1" dirty="0" smtClean="0">
                <a:solidFill>
                  <a:srgbClr val="FFFF00"/>
                </a:solidFill>
              </a:rPr>
            </a:br>
            <a:r>
              <a:rPr lang="he-IL" sz="1800" b="1" dirty="0" smtClean="0">
                <a:solidFill>
                  <a:srgbClr val="FFFF00"/>
                </a:solidFill>
              </a:rPr>
              <a:t>       וגם </a:t>
            </a:r>
            <a:r>
              <a:rPr lang="he-IL" sz="1800" b="1" dirty="0">
                <a:solidFill>
                  <a:srgbClr val="FFFF00"/>
                </a:solidFill>
              </a:rPr>
              <a:t>דחף את גשר הגלילים </a:t>
            </a:r>
            <a:r>
              <a:rPr lang="he-IL" sz="1800" b="1" dirty="0" smtClean="0">
                <a:solidFill>
                  <a:srgbClr val="FFFF00"/>
                </a:solidFill>
              </a:rPr>
              <a:t>לתעלת  סואץ </a:t>
            </a:r>
            <a:r>
              <a:rPr lang="he-IL" sz="1800" b="1" dirty="0">
                <a:solidFill>
                  <a:srgbClr val="FFFF00"/>
                </a:solidFill>
              </a:rPr>
              <a:t>במלחמת יום כיפור?    </a:t>
            </a:r>
            <a:r>
              <a:rPr lang="he-IL" sz="1800" dirty="0">
                <a:solidFill>
                  <a:srgbClr val="FFFF00"/>
                </a:solidFill>
              </a:rPr>
              <a:t> </a:t>
            </a:r>
            <a:endParaRPr lang="he-IL" sz="1800" dirty="0" smtClean="0">
              <a:solidFill>
                <a:srgbClr val="FFFF00"/>
              </a:solidFill>
            </a:endParaRPr>
          </a:p>
          <a:p>
            <a:pPr marL="0" lvl="0" indent="0" algn="r" rtl="1">
              <a:buNone/>
            </a:pPr>
            <a:r>
              <a:rPr lang="he-IL" sz="1800" dirty="0"/>
              <a:t> </a:t>
            </a:r>
            <a:r>
              <a:rPr lang="he-IL" sz="1800" dirty="0" smtClean="0"/>
              <a:t>     </a:t>
            </a:r>
            <a:r>
              <a:rPr lang="he-IL" sz="1800" b="1" dirty="0"/>
              <a:t>(בני פרידמן)</a:t>
            </a:r>
            <a:endParaRPr lang="en-US" sz="1800" dirty="0"/>
          </a:p>
          <a:p>
            <a:pPr marL="0" indent="0" algn="r" rtl="1">
              <a:buNone/>
            </a:pPr>
            <a:r>
              <a:rPr lang="he-IL" sz="1800" dirty="0"/>
              <a:t> </a:t>
            </a:r>
            <a:endParaRPr lang="en-US" sz="1800" dirty="0"/>
          </a:p>
          <a:p>
            <a:pPr marL="0" lvl="0" indent="0" algn="r" rtl="1">
              <a:buNone/>
            </a:pPr>
            <a:r>
              <a:rPr lang="he-IL" sz="1800" b="1" dirty="0" smtClean="0">
                <a:solidFill>
                  <a:srgbClr val="FFFF00"/>
                </a:solidFill>
              </a:rPr>
              <a:t>11. מי </a:t>
            </a:r>
            <a:r>
              <a:rPr lang="he-IL" sz="1800" b="1" dirty="0">
                <a:solidFill>
                  <a:srgbClr val="FFFF00"/>
                </a:solidFill>
              </a:rPr>
              <a:t>הפכה ברבות הימים לציירת ובעלת גלריה , ושלחה לנו </a:t>
            </a:r>
            <a:r>
              <a:rPr lang="en-US" sz="1800" b="1" dirty="0" smtClean="0">
                <a:solidFill>
                  <a:srgbClr val="FFFF00"/>
                </a:solidFill>
              </a:rPr>
              <a:t/>
            </a:r>
            <a:br>
              <a:rPr lang="en-US" sz="1800" b="1" dirty="0" smtClean="0">
                <a:solidFill>
                  <a:srgbClr val="FFFF00"/>
                </a:solidFill>
              </a:rPr>
            </a:br>
            <a:r>
              <a:rPr lang="he-IL" sz="1800" b="1" dirty="0" smtClean="0">
                <a:solidFill>
                  <a:srgbClr val="FFFF00"/>
                </a:solidFill>
              </a:rPr>
              <a:t>      את </a:t>
            </a:r>
            <a:r>
              <a:rPr lang="he-IL" sz="1800" b="1" dirty="0">
                <a:solidFill>
                  <a:srgbClr val="FFFF00"/>
                </a:solidFill>
              </a:rPr>
              <a:t>התמונה הזו </a:t>
            </a:r>
            <a:r>
              <a:rPr lang="he-IL" sz="1800" b="1" dirty="0" smtClean="0">
                <a:solidFill>
                  <a:srgbClr val="FFFF00"/>
                </a:solidFill>
              </a:rPr>
              <a:t>כעדות</a:t>
            </a:r>
            <a:r>
              <a:rPr lang="he-IL" sz="1800" b="1" dirty="0">
                <a:solidFill>
                  <a:srgbClr val="FFFF00"/>
                </a:solidFill>
              </a:rPr>
              <a:t>? </a:t>
            </a:r>
            <a:endParaRPr lang="he-IL" sz="1800" b="1" dirty="0" smtClean="0">
              <a:solidFill>
                <a:srgbClr val="FFFF00"/>
              </a:solidFill>
            </a:endParaRPr>
          </a:p>
          <a:p>
            <a:pPr marL="0" lvl="0" indent="0" algn="r" rtl="1">
              <a:buNone/>
            </a:pPr>
            <a:r>
              <a:rPr lang="he-IL" sz="1800" b="1" dirty="0" smtClean="0"/>
              <a:t>     (</a:t>
            </a:r>
            <a:r>
              <a:rPr lang="he-IL" sz="1800" b="1" dirty="0"/>
              <a:t>נורית אוחנה</a:t>
            </a:r>
            <a:r>
              <a:rPr lang="he-IL" sz="1800" b="1" dirty="0" smtClean="0"/>
              <a:t>)</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6" y="3811039"/>
            <a:ext cx="3036283" cy="304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60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rtl="1"/>
            <a:r>
              <a:rPr lang="he-IL" dirty="0" smtClean="0">
                <a:solidFill>
                  <a:srgbClr val="FFFF00"/>
                </a:solidFill>
              </a:rPr>
              <a:t>תוכנית הכנס</a:t>
            </a:r>
            <a:endParaRPr lang="en-US" dirty="0">
              <a:solidFill>
                <a:srgbClr val="FFFF00"/>
              </a:solidFill>
            </a:endParaRPr>
          </a:p>
        </p:txBody>
      </p:sp>
      <p:sp>
        <p:nvSpPr>
          <p:cNvPr id="3" name="Content Placeholder 2"/>
          <p:cNvSpPr>
            <a:spLocks noGrp="1"/>
          </p:cNvSpPr>
          <p:nvPr>
            <p:ph idx="1"/>
          </p:nvPr>
        </p:nvSpPr>
        <p:spPr>
          <a:xfrm>
            <a:off x="457200" y="762000"/>
            <a:ext cx="8305800" cy="6019800"/>
          </a:xfrm>
        </p:spPr>
        <p:txBody>
          <a:bodyPr>
            <a:noAutofit/>
          </a:bodyPr>
          <a:lstStyle/>
          <a:p>
            <a:pPr marL="0" lvl="0" indent="0" algn="r" rtl="1">
              <a:buNone/>
            </a:pPr>
            <a:r>
              <a:rPr lang="he-IL" sz="2100" dirty="0">
                <a:solidFill>
                  <a:srgbClr val="FFFF00"/>
                </a:solidFill>
              </a:rPr>
              <a:t>התכנסות נטוורקינג וכיבוד קל (מ-14:30)</a:t>
            </a:r>
            <a:endParaRPr lang="en-US" sz="2100" dirty="0">
              <a:solidFill>
                <a:srgbClr val="FFFF00"/>
              </a:solidFill>
            </a:endParaRPr>
          </a:p>
          <a:p>
            <a:pPr marL="0" indent="0" algn="r" rtl="1">
              <a:buNone/>
            </a:pPr>
            <a:r>
              <a:rPr lang="he-IL" sz="2100" b="1" u="sng" dirty="0">
                <a:solidFill>
                  <a:srgbClr val="FFFF00"/>
                </a:solidFill>
              </a:rPr>
              <a:t/>
            </a:r>
            <a:br>
              <a:rPr lang="he-IL" sz="2100" b="1" u="sng" dirty="0">
                <a:solidFill>
                  <a:srgbClr val="FFFF00"/>
                </a:solidFill>
              </a:rPr>
            </a:br>
            <a:r>
              <a:rPr lang="he-IL" sz="2100" b="1" u="sng" dirty="0">
                <a:solidFill>
                  <a:srgbClr val="FFFF00"/>
                </a:solidFill>
              </a:rPr>
              <a:t>קטע 1 בביה"ס: בהנחיית ישראל</a:t>
            </a:r>
            <a:endParaRPr lang="en-US" sz="2100" dirty="0">
              <a:solidFill>
                <a:srgbClr val="FFFF00"/>
              </a:solidFill>
            </a:endParaRPr>
          </a:p>
          <a:p>
            <a:pPr algn="r" rtl="1"/>
            <a:r>
              <a:rPr lang="he-IL" sz="2100" dirty="0">
                <a:solidFill>
                  <a:srgbClr val="FFFF00"/>
                </a:solidFill>
              </a:rPr>
              <a:t>מעבר לאודיטוריום והקראת תוכנית הכנס ליום חמישי ולשישי (מ-15:30)</a:t>
            </a:r>
            <a:endParaRPr lang="en-US" sz="2100" dirty="0">
              <a:solidFill>
                <a:srgbClr val="FFFF00"/>
              </a:solidFill>
            </a:endParaRPr>
          </a:p>
          <a:p>
            <a:pPr algn="r" rtl="1"/>
            <a:r>
              <a:rPr lang="he-IL" sz="2100" dirty="0">
                <a:solidFill>
                  <a:srgbClr val="FFFF00"/>
                </a:solidFill>
              </a:rPr>
              <a:t>ברכות ודברים לזכרם</a:t>
            </a:r>
            <a:endParaRPr lang="en-US" sz="2100" dirty="0">
              <a:solidFill>
                <a:srgbClr val="FFFF00"/>
              </a:solidFill>
            </a:endParaRPr>
          </a:p>
          <a:p>
            <a:pPr lvl="1" algn="r" rtl="1"/>
            <a:r>
              <a:rPr lang="he-IL" sz="1700" dirty="0">
                <a:solidFill>
                  <a:srgbClr val="FFFF00"/>
                </a:solidFill>
              </a:rPr>
              <a:t>ברכות – מנהלת/סגן + תלמיד י"ב.</a:t>
            </a:r>
            <a:endParaRPr lang="en-US" sz="1700" dirty="0">
              <a:solidFill>
                <a:srgbClr val="FFFF00"/>
              </a:solidFill>
            </a:endParaRPr>
          </a:p>
          <a:p>
            <a:pPr lvl="1" algn="r" rtl="1"/>
            <a:r>
              <a:rPr lang="he-IL" sz="1700" dirty="0">
                <a:solidFill>
                  <a:srgbClr val="FFFF00"/>
                </a:solidFill>
              </a:rPr>
              <a:t>המורה איתן מלמד</a:t>
            </a:r>
            <a:endParaRPr lang="en-US" sz="1700" dirty="0">
              <a:solidFill>
                <a:srgbClr val="FFFF00"/>
              </a:solidFill>
            </a:endParaRPr>
          </a:p>
          <a:p>
            <a:pPr algn="r" rtl="1"/>
            <a:r>
              <a:rPr lang="he-IL" sz="2100" dirty="0">
                <a:solidFill>
                  <a:srgbClr val="FFFF00"/>
                </a:solidFill>
              </a:rPr>
              <a:t>לזכרם של חברינו שאינם איתנו עוד</a:t>
            </a:r>
            <a:endParaRPr lang="en-US" sz="2100" dirty="0">
              <a:solidFill>
                <a:srgbClr val="FFFF00"/>
              </a:solidFill>
            </a:endParaRPr>
          </a:p>
          <a:p>
            <a:pPr algn="r" rtl="1"/>
            <a:r>
              <a:rPr lang="he-IL" sz="2100" dirty="0">
                <a:solidFill>
                  <a:srgbClr val="FFFF00"/>
                </a:solidFill>
              </a:rPr>
              <a:t>סיור בבית הספר בהנחיית מנהלת ביה"ס/סגן (מ-16:00)</a:t>
            </a:r>
            <a:endParaRPr lang="en-US" sz="2100" dirty="0">
              <a:solidFill>
                <a:srgbClr val="FFFF00"/>
              </a:solidFill>
            </a:endParaRPr>
          </a:p>
          <a:p>
            <a:pPr algn="r" rtl="1"/>
            <a:r>
              <a:rPr lang="he-IL" sz="2100" dirty="0">
                <a:solidFill>
                  <a:srgbClr val="FFFF00"/>
                </a:solidFill>
              </a:rPr>
              <a:t>צילום קבוצתי לפני עליה לאוטובוס (זמירה או אב בית הספר מצלמים)</a:t>
            </a:r>
            <a:endParaRPr lang="en-US" sz="2100" dirty="0">
              <a:solidFill>
                <a:srgbClr val="FFFF00"/>
              </a:solidFill>
            </a:endParaRPr>
          </a:p>
          <a:p>
            <a:pPr algn="r" rtl="1"/>
            <a:r>
              <a:rPr lang="he-IL" sz="2100" dirty="0">
                <a:solidFill>
                  <a:srgbClr val="FFFF00"/>
                </a:solidFill>
              </a:rPr>
              <a:t>סיור באוטובוס בקרית שמונה בהנחיית </a:t>
            </a:r>
            <a:r>
              <a:rPr lang="he-IL" sz="2100">
                <a:solidFill>
                  <a:srgbClr val="FFFF00"/>
                </a:solidFill>
              </a:rPr>
              <a:t>פרוספר </a:t>
            </a:r>
            <a:r>
              <a:rPr lang="he-IL" sz="2100" smtClean="0">
                <a:solidFill>
                  <a:srgbClr val="FFFF00"/>
                </a:solidFill>
              </a:rPr>
              <a:t>אזרן </a:t>
            </a:r>
            <a:r>
              <a:rPr lang="he-IL" sz="2100" dirty="0">
                <a:solidFill>
                  <a:srgbClr val="FFFF00"/>
                </a:solidFill>
              </a:rPr>
              <a:t>-  – 17:00 עד 18:30.</a:t>
            </a:r>
            <a:br>
              <a:rPr lang="he-IL" sz="2100" dirty="0">
                <a:solidFill>
                  <a:srgbClr val="FFFF00"/>
                </a:solidFill>
              </a:rPr>
            </a:br>
            <a:r>
              <a:rPr lang="he-IL" sz="2100" dirty="0">
                <a:solidFill>
                  <a:srgbClr val="FFFF00"/>
                </a:solidFill>
              </a:rPr>
              <a:t>חזרה למגרש החניה</a:t>
            </a:r>
            <a:endParaRPr lang="en-US" sz="2100" dirty="0">
              <a:solidFill>
                <a:srgbClr val="FFFF00"/>
              </a:solidFill>
            </a:endParaRPr>
          </a:p>
          <a:p>
            <a:pPr algn="r" rtl="1"/>
            <a:r>
              <a:rPr lang="he-IL" sz="2100" dirty="0">
                <a:solidFill>
                  <a:srgbClr val="FFFF00"/>
                </a:solidFill>
              </a:rPr>
              <a:t>נסיעה עצמאית לכפר גלעדי (חדר אוכל של בית ההארחה). התארגנות לארוחה.</a:t>
            </a:r>
            <a:endParaRPr lang="en-US" sz="2100" dirty="0">
              <a:solidFill>
                <a:srgbClr val="FFFF00"/>
              </a:solidFill>
            </a:endParaRPr>
          </a:p>
          <a:p>
            <a:pPr algn="r" rtl="1"/>
            <a:r>
              <a:rPr lang="he-IL" sz="2100" dirty="0">
                <a:solidFill>
                  <a:srgbClr val="FFFF00"/>
                </a:solidFill>
              </a:rPr>
              <a:t>ארוחת ערב בשעה 20:10 </a:t>
            </a:r>
            <a:endParaRPr lang="en-US" sz="2100" dirty="0">
              <a:solidFill>
                <a:srgbClr val="FFFF00"/>
              </a:solidFill>
            </a:endParaRPr>
          </a:p>
          <a:p>
            <a:pPr algn="r" rtl="1"/>
            <a:r>
              <a:rPr lang="he-IL" sz="2100" dirty="0">
                <a:solidFill>
                  <a:srgbClr val="FFFF00"/>
                </a:solidFill>
              </a:rPr>
              <a:t>התכנסות באולם לערב הווי החל משעה </a:t>
            </a:r>
            <a:r>
              <a:rPr lang="he-IL" sz="2100" dirty="0" smtClean="0">
                <a:solidFill>
                  <a:srgbClr val="FFFF00"/>
                </a:solidFill>
              </a:rPr>
              <a:t>21:15</a:t>
            </a:r>
            <a:endParaRPr lang="en-US" sz="2100" dirty="0">
              <a:solidFill>
                <a:srgbClr val="FFFF00"/>
              </a:solidFill>
            </a:endParaRPr>
          </a:p>
        </p:txBody>
      </p:sp>
    </p:spTree>
    <p:extLst>
      <p:ext uri="{BB962C8B-B14F-4D97-AF65-F5344CB8AC3E}">
        <p14:creationId xmlns:p14="http://schemas.microsoft.com/office/powerpoint/2010/main" val="1182668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he-IL" b="1" dirty="0">
                <a:solidFill>
                  <a:srgbClr val="FFFF00"/>
                </a:solidFill>
              </a:rPr>
              <a:t>חלק שני: "התעמלות בוקר"</a:t>
            </a:r>
            <a:endParaRPr lang="en-US" dirty="0">
              <a:solidFill>
                <a:srgbClr val="FFFF00"/>
              </a:solidFill>
            </a:endParaRPr>
          </a:p>
        </p:txBody>
      </p:sp>
      <p:sp>
        <p:nvSpPr>
          <p:cNvPr id="3" name="Content Placeholder 2"/>
          <p:cNvSpPr>
            <a:spLocks noGrp="1"/>
          </p:cNvSpPr>
          <p:nvPr>
            <p:ph idx="1"/>
          </p:nvPr>
        </p:nvSpPr>
        <p:spPr>
          <a:xfrm>
            <a:off x="457200" y="1295400"/>
            <a:ext cx="8229600" cy="5562600"/>
          </a:xfrm>
        </p:spPr>
        <p:txBody>
          <a:bodyPr>
            <a:noAutofit/>
          </a:bodyPr>
          <a:lstStyle/>
          <a:p>
            <a:pPr marL="0" lvl="0" indent="0" algn="r" rtl="1">
              <a:buNone/>
            </a:pPr>
            <a:r>
              <a:rPr lang="he-IL" sz="1600" b="1" dirty="0" smtClean="0">
                <a:solidFill>
                  <a:srgbClr val="FFFF00"/>
                </a:solidFill>
              </a:rPr>
              <a:t>12. השלם </a:t>
            </a:r>
            <a:r>
              <a:rPr lang="he-IL" sz="1600" b="1" dirty="0">
                <a:solidFill>
                  <a:srgbClr val="FFFF00"/>
                </a:solidFill>
              </a:rPr>
              <a:t>את המשפט:"ככה זה תמיד. הבן רודף אחר הבת .."</a:t>
            </a:r>
            <a:r>
              <a:rPr lang="en-US" sz="1600" b="1" dirty="0">
                <a:solidFill>
                  <a:srgbClr val="FFFF00"/>
                </a:solidFill>
              </a:rPr>
              <a:t>  </a:t>
            </a:r>
            <a:endParaRPr lang="he-IL" sz="1600" b="1" dirty="0" smtClean="0">
              <a:solidFill>
                <a:srgbClr val="FFFF00"/>
              </a:solidFill>
            </a:endParaRPr>
          </a:p>
          <a:p>
            <a:pPr marL="0" lvl="0" indent="0" algn="r" rtl="1">
              <a:buNone/>
            </a:pPr>
            <a:r>
              <a:rPr lang="he-IL" sz="1600" b="1" dirty="0"/>
              <a:t> </a:t>
            </a:r>
            <a:r>
              <a:rPr lang="he-IL" sz="1600" b="1" dirty="0" smtClean="0"/>
              <a:t>   </a:t>
            </a:r>
            <a:r>
              <a:rPr lang="en-US" sz="1600" b="1" dirty="0" smtClean="0"/>
              <a:t>   </a:t>
            </a:r>
            <a:r>
              <a:rPr lang="he-IL" sz="1600" b="1" dirty="0"/>
              <a:t>("ובסוף היא תופסת אותו")</a:t>
            </a:r>
            <a:endParaRPr lang="en-US" sz="1600" dirty="0"/>
          </a:p>
          <a:p>
            <a:pPr marL="0" indent="0" algn="r" rtl="1">
              <a:buNone/>
            </a:pPr>
            <a:r>
              <a:rPr lang="he-IL" sz="1600" b="1" dirty="0"/>
              <a:t> </a:t>
            </a:r>
            <a:endParaRPr lang="en-US" sz="1600" dirty="0"/>
          </a:p>
          <a:p>
            <a:pPr marL="0" lvl="0" indent="0" algn="r" rtl="1">
              <a:buNone/>
            </a:pPr>
            <a:r>
              <a:rPr lang="he-IL" sz="1600" b="1" dirty="0" smtClean="0">
                <a:solidFill>
                  <a:srgbClr val="FFFF00"/>
                </a:solidFill>
              </a:rPr>
              <a:t>13. מה </a:t>
            </a:r>
            <a:r>
              <a:rPr lang="he-IL" sz="1600" b="1" dirty="0">
                <a:solidFill>
                  <a:srgbClr val="FFFF00"/>
                </a:solidFill>
              </a:rPr>
              <a:t>המשותף למשפט הראשון ולמשפט "קיבלת  0 במבחן, אבל לא נורא. זה יותר </a:t>
            </a:r>
            <a:r>
              <a:rPr lang="en-US" sz="1600" b="1" dirty="0" smtClean="0">
                <a:solidFill>
                  <a:srgbClr val="FFFF00"/>
                </a:solidFill>
              </a:rPr>
              <a:t/>
            </a:r>
            <a:br>
              <a:rPr lang="en-US" sz="1600" b="1" dirty="0" smtClean="0">
                <a:solidFill>
                  <a:srgbClr val="FFFF00"/>
                </a:solidFill>
              </a:rPr>
            </a:br>
            <a:r>
              <a:rPr lang="he-IL" sz="1600" b="1" dirty="0" smtClean="0">
                <a:solidFill>
                  <a:srgbClr val="FFFF00"/>
                </a:solidFill>
              </a:rPr>
              <a:t>      טוב </a:t>
            </a:r>
            <a:r>
              <a:rPr lang="he-IL" sz="1600" b="1" dirty="0">
                <a:solidFill>
                  <a:srgbClr val="FFFF00"/>
                </a:solidFill>
              </a:rPr>
              <a:t>מכלום</a:t>
            </a:r>
            <a:r>
              <a:rPr lang="he-IL" sz="1600" b="1" dirty="0" smtClean="0">
                <a:solidFill>
                  <a:srgbClr val="FFFF00"/>
                </a:solidFill>
              </a:rPr>
              <a:t>".</a:t>
            </a:r>
          </a:p>
          <a:p>
            <a:pPr marL="0" lvl="0" indent="0" algn="r" rtl="1">
              <a:buNone/>
            </a:pPr>
            <a:r>
              <a:rPr lang="he-IL" sz="1600" b="1" dirty="0">
                <a:solidFill>
                  <a:srgbClr val="FFFF00"/>
                </a:solidFill>
              </a:rPr>
              <a:t> </a:t>
            </a:r>
            <a:r>
              <a:rPr lang="he-IL" sz="1600" b="1" dirty="0" smtClean="0">
                <a:solidFill>
                  <a:srgbClr val="FFFF00"/>
                </a:solidFill>
              </a:rPr>
              <a:t>     </a:t>
            </a:r>
            <a:r>
              <a:rPr lang="he-IL" sz="1600" b="1" dirty="0" smtClean="0"/>
              <a:t>     (</a:t>
            </a:r>
            <a:r>
              <a:rPr lang="he-IL" sz="1600" b="1" dirty="0"/>
              <a:t>את שניהם אמר המורה ויקטור)  </a:t>
            </a:r>
            <a:endParaRPr lang="en-US" sz="1600" dirty="0"/>
          </a:p>
          <a:p>
            <a:pPr marL="0" indent="0" algn="r" rtl="1">
              <a:buNone/>
            </a:pPr>
            <a:r>
              <a:rPr lang="he-IL" sz="1600" b="1" dirty="0"/>
              <a:t> </a:t>
            </a:r>
            <a:endParaRPr lang="en-US" sz="1600" dirty="0"/>
          </a:p>
          <a:p>
            <a:pPr marL="0" lvl="0" indent="0" algn="r" rtl="1">
              <a:buNone/>
            </a:pPr>
            <a:r>
              <a:rPr lang="he-IL" sz="1600" b="1" dirty="0" smtClean="0">
                <a:solidFill>
                  <a:srgbClr val="FFFF00"/>
                </a:solidFill>
              </a:rPr>
              <a:t>14. השלם </a:t>
            </a:r>
            <a:r>
              <a:rPr lang="he-IL" sz="1600" b="1" dirty="0">
                <a:solidFill>
                  <a:srgbClr val="FFFF00"/>
                </a:solidFill>
              </a:rPr>
              <a:t>את המשפט "עם הרבה רצון וקצת יכולת..."  והיכן נאמר? </a:t>
            </a:r>
            <a:endParaRPr lang="he-IL" sz="1600" b="1" dirty="0" smtClean="0">
              <a:solidFill>
                <a:srgbClr val="FFFF00"/>
              </a:solidFill>
            </a:endParaRPr>
          </a:p>
          <a:p>
            <a:pPr marL="0" lvl="0" indent="0" algn="r" rtl="1">
              <a:buNone/>
            </a:pPr>
            <a:r>
              <a:rPr lang="he-IL" sz="1600" b="1" dirty="0">
                <a:solidFill>
                  <a:srgbClr val="FFFF00"/>
                </a:solidFill>
              </a:rPr>
              <a:t> </a:t>
            </a:r>
            <a:r>
              <a:rPr lang="he-IL" sz="1600" b="1" dirty="0" smtClean="0">
                <a:solidFill>
                  <a:srgbClr val="FFFF00"/>
                </a:solidFill>
              </a:rPr>
              <a:t>      </a:t>
            </a:r>
            <a:r>
              <a:rPr lang="he-IL" sz="1600" b="1" dirty="0" smtClean="0"/>
              <a:t>(</a:t>
            </a:r>
            <a:r>
              <a:rPr lang="he-IL" sz="1600" b="1" dirty="0"/>
              <a:t>במחנה ג'ליל: "יכול גם הפיל לאנוס תרנגולת".)</a:t>
            </a:r>
            <a:br>
              <a:rPr lang="he-IL" sz="1600" b="1" dirty="0"/>
            </a:br>
            <a:r>
              <a:rPr lang="he-IL" sz="1600" b="1" dirty="0" smtClean="0"/>
              <a:t>       </a:t>
            </a:r>
            <a:r>
              <a:rPr lang="he-IL" sz="1600" dirty="0" smtClean="0"/>
              <a:t>(</a:t>
            </a:r>
            <a:r>
              <a:rPr lang="he-IL" sz="1600" b="1" dirty="0"/>
              <a:t>והיה גם משהו על להשחיל פיל לחור של המחט.</a:t>
            </a:r>
            <a:r>
              <a:rPr lang="he-IL" sz="1600" dirty="0"/>
              <a:t>.)</a:t>
            </a:r>
            <a:endParaRPr lang="en-US" sz="1600" dirty="0"/>
          </a:p>
          <a:p>
            <a:pPr marL="0" indent="0" algn="r" rtl="1">
              <a:buNone/>
            </a:pPr>
            <a:r>
              <a:rPr lang="he-IL" sz="1600" b="1" dirty="0"/>
              <a:t> </a:t>
            </a:r>
            <a:endParaRPr lang="en-US" sz="1600" dirty="0"/>
          </a:p>
          <a:p>
            <a:pPr marL="0" lvl="0" indent="0" algn="r" rtl="1">
              <a:buNone/>
            </a:pPr>
            <a:r>
              <a:rPr lang="he-IL" sz="1600" b="1" dirty="0" smtClean="0">
                <a:solidFill>
                  <a:srgbClr val="FFFF00"/>
                </a:solidFill>
              </a:rPr>
              <a:t>15. ועוד </a:t>
            </a:r>
            <a:r>
              <a:rPr lang="he-IL" sz="1600" b="1" dirty="0">
                <a:solidFill>
                  <a:srgbClr val="FFFF00"/>
                </a:solidFill>
              </a:rPr>
              <a:t>על ג'ליל: מה אמרו המדריכים כשמצאו גרגר חול בקנה הרובה?  </a:t>
            </a:r>
            <a:endParaRPr lang="he-IL" sz="1600" b="1" dirty="0" smtClean="0">
              <a:solidFill>
                <a:srgbClr val="FFFF00"/>
              </a:solidFill>
            </a:endParaRPr>
          </a:p>
          <a:p>
            <a:pPr marL="0" lvl="0" indent="0" algn="r" rtl="1">
              <a:buNone/>
            </a:pPr>
            <a:r>
              <a:rPr lang="he-IL" sz="1600" b="1" dirty="0"/>
              <a:t> </a:t>
            </a:r>
            <a:r>
              <a:rPr lang="he-IL" sz="1600" b="1" dirty="0" smtClean="0"/>
              <a:t>     </a:t>
            </a:r>
            <a:r>
              <a:rPr lang="he-IL" sz="1600" b="1" dirty="0"/>
              <a:t>("יש פיל בקנה!").</a:t>
            </a:r>
            <a:br>
              <a:rPr lang="he-IL" sz="1600" b="1" dirty="0"/>
            </a:br>
            <a:endParaRPr lang="en-US" sz="1600" dirty="0"/>
          </a:p>
          <a:p>
            <a:pPr marL="0" lvl="0" indent="0" algn="r" rtl="1">
              <a:buNone/>
            </a:pPr>
            <a:r>
              <a:rPr lang="he-IL" sz="1600" b="1" dirty="0" smtClean="0">
                <a:solidFill>
                  <a:srgbClr val="FFFF00"/>
                </a:solidFill>
              </a:rPr>
              <a:t>16. איזה </a:t>
            </a:r>
            <a:r>
              <a:rPr lang="he-IL" sz="1600" b="1" dirty="0">
                <a:solidFill>
                  <a:srgbClr val="FFFF00"/>
                </a:solidFill>
              </a:rPr>
              <a:t>מורה נתן, ולמי, את הציון "מספיק מינוס מינוס" ?  </a:t>
            </a:r>
            <a:endParaRPr lang="he-IL" sz="1600" b="1" dirty="0" smtClean="0">
              <a:solidFill>
                <a:srgbClr val="FFFF00"/>
              </a:solidFill>
            </a:endParaRPr>
          </a:p>
          <a:p>
            <a:pPr marL="0" lvl="0" indent="0" algn="r" rtl="1">
              <a:buNone/>
            </a:pPr>
            <a:r>
              <a:rPr lang="he-IL" sz="1600" b="1" dirty="0"/>
              <a:t> </a:t>
            </a:r>
            <a:r>
              <a:rPr lang="he-IL" sz="1600" b="1" dirty="0" smtClean="0"/>
              <a:t>     (</a:t>
            </a:r>
            <a:r>
              <a:rPr lang="he-IL" sz="1600" b="1" dirty="0"/>
              <a:t>המורה לתלמוד לחנה רווח)</a:t>
            </a:r>
            <a:endParaRPr lang="en-US" sz="1600" dirty="0"/>
          </a:p>
          <a:p>
            <a:pPr marL="0" indent="0" algn="r" rtl="1">
              <a:buNone/>
            </a:pPr>
            <a:r>
              <a:rPr lang="he-IL" sz="1600" b="1" dirty="0"/>
              <a:t> </a:t>
            </a:r>
            <a:r>
              <a:rPr lang="he-IL" sz="1600" b="1" dirty="0" smtClean="0">
                <a:solidFill>
                  <a:srgbClr val="FFFF00"/>
                </a:solidFill>
              </a:rPr>
              <a:t>17. איזה </a:t>
            </a:r>
            <a:r>
              <a:rPr lang="he-IL" sz="1600" b="1" dirty="0">
                <a:solidFill>
                  <a:srgbClr val="FFFF00"/>
                </a:solidFill>
              </a:rPr>
              <a:t>מורה נתן,ולמי את הציון "על מה שכתבת – מצויין. ציון סופי על המבחן – מספיק"?  </a:t>
            </a:r>
            <a:endParaRPr lang="he-IL" sz="1600" b="1" dirty="0" smtClean="0">
              <a:solidFill>
                <a:srgbClr val="FFFF00"/>
              </a:solidFill>
            </a:endParaRPr>
          </a:p>
          <a:p>
            <a:pPr marL="0" lvl="0" indent="0" algn="r" rtl="1">
              <a:buNone/>
            </a:pPr>
            <a:r>
              <a:rPr lang="he-IL" sz="1600" b="1" dirty="0" smtClean="0"/>
              <a:t>      (</a:t>
            </a:r>
            <a:r>
              <a:rPr lang="he-IL" sz="1600" b="1" dirty="0"/>
              <a:t>יוסף ראובן, המורה לתנ'ך, לגוני</a:t>
            </a:r>
            <a:r>
              <a:rPr lang="he-IL" sz="1600" b="1" dirty="0" smtClean="0"/>
              <a:t>).</a:t>
            </a:r>
            <a:endParaRPr lang="en-US" sz="1600" dirty="0"/>
          </a:p>
        </p:txBody>
      </p:sp>
    </p:spTree>
    <p:extLst>
      <p:ext uri="{BB962C8B-B14F-4D97-AF65-F5344CB8AC3E}">
        <p14:creationId xmlns:p14="http://schemas.microsoft.com/office/powerpoint/2010/main" val="36548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he-IL" dirty="0" smtClean="0">
                <a:solidFill>
                  <a:srgbClr val="FFFF00"/>
                </a:solidFill>
              </a:rPr>
              <a:t>המשך החידון</a:t>
            </a:r>
            <a:endParaRPr lang="en-US" dirty="0">
              <a:solidFill>
                <a:srgbClr val="FFFF00"/>
              </a:solidFill>
            </a:endParaRPr>
          </a:p>
        </p:txBody>
      </p:sp>
      <p:sp>
        <p:nvSpPr>
          <p:cNvPr id="3" name="Content Placeholder 2"/>
          <p:cNvSpPr>
            <a:spLocks noGrp="1"/>
          </p:cNvSpPr>
          <p:nvPr>
            <p:ph idx="1"/>
          </p:nvPr>
        </p:nvSpPr>
        <p:spPr>
          <a:xfrm>
            <a:off x="0" y="1219200"/>
            <a:ext cx="9144000" cy="5562600"/>
          </a:xfrm>
        </p:spPr>
        <p:txBody>
          <a:bodyPr>
            <a:normAutofit fontScale="55000" lnSpcReduction="20000"/>
          </a:bodyPr>
          <a:lstStyle/>
          <a:p>
            <a:pPr marL="0" lvl="0" indent="0" algn="r" rtl="1">
              <a:buNone/>
            </a:pPr>
            <a:r>
              <a:rPr lang="he-IL" b="1" dirty="0" smtClean="0">
                <a:solidFill>
                  <a:srgbClr val="FFFF00"/>
                </a:solidFill>
              </a:rPr>
              <a:t>18. מי </a:t>
            </a:r>
            <a:r>
              <a:rPr lang="he-IL" b="1" dirty="0">
                <a:solidFill>
                  <a:srgbClr val="FFFF00"/>
                </a:solidFill>
              </a:rPr>
              <a:t>היה מקריא את התשובות לשעורי הבית של איתן, המורה להסטוריה, ממחברת ריקה? </a:t>
            </a:r>
            <a:endParaRPr lang="he-IL" b="1" dirty="0" smtClean="0">
              <a:solidFill>
                <a:srgbClr val="FFFF00"/>
              </a:solidFill>
            </a:endParaRPr>
          </a:p>
          <a:p>
            <a:pPr marL="0" lvl="0" indent="0" algn="r" rtl="1">
              <a:buNone/>
            </a:pPr>
            <a:r>
              <a:rPr lang="he-IL" b="1" dirty="0" smtClean="0"/>
              <a:t>      (</a:t>
            </a:r>
            <a:r>
              <a:rPr lang="he-IL" b="1" dirty="0"/>
              <a:t>עופר דנקנר).</a:t>
            </a:r>
            <a:endParaRPr lang="en-US" dirty="0"/>
          </a:p>
          <a:p>
            <a:pPr marL="0" indent="0" algn="r" rtl="1">
              <a:buNone/>
            </a:pPr>
            <a:r>
              <a:rPr lang="he-IL" b="1" dirty="0"/>
              <a:t> </a:t>
            </a:r>
            <a:endParaRPr lang="en-US" dirty="0"/>
          </a:p>
          <a:p>
            <a:pPr marL="0" lvl="0" indent="0" algn="r" rtl="1">
              <a:buNone/>
            </a:pPr>
            <a:r>
              <a:rPr lang="he-IL" b="1" dirty="0"/>
              <a:t> </a:t>
            </a:r>
            <a:r>
              <a:rPr lang="he-IL" b="1" dirty="0" smtClean="0">
                <a:solidFill>
                  <a:srgbClr val="FFFF00"/>
                </a:solidFill>
              </a:rPr>
              <a:t>19. איזה </a:t>
            </a:r>
            <a:r>
              <a:rPr lang="he-IL" b="1" dirty="0">
                <a:solidFill>
                  <a:srgbClr val="FFFF00"/>
                </a:solidFill>
              </a:rPr>
              <a:t>מורה קיבל במסיבת הסיום, או אולי בפורים, מתנה – חותמת ועליה המספר 0, </a:t>
            </a:r>
            <a:r>
              <a:rPr lang="en-US" b="1" dirty="0" smtClean="0">
                <a:solidFill>
                  <a:srgbClr val="FFFF00"/>
                </a:solidFill>
              </a:rPr>
              <a:t/>
            </a:r>
            <a:br>
              <a:rPr lang="en-US" b="1" dirty="0" smtClean="0">
                <a:solidFill>
                  <a:srgbClr val="FFFF00"/>
                </a:solidFill>
              </a:rPr>
            </a:br>
            <a:r>
              <a:rPr lang="he-IL" b="1" dirty="0" smtClean="0">
                <a:solidFill>
                  <a:srgbClr val="FFFF00"/>
                </a:solidFill>
              </a:rPr>
              <a:t>       כדי </a:t>
            </a:r>
            <a:r>
              <a:rPr lang="he-IL" b="1" dirty="0">
                <a:solidFill>
                  <a:srgbClr val="FFFF00"/>
                </a:solidFill>
              </a:rPr>
              <a:t>שלא יתאמץ לכתוב יותר מדי.  </a:t>
            </a:r>
            <a:endParaRPr lang="he-IL" b="1" dirty="0" smtClean="0">
              <a:solidFill>
                <a:srgbClr val="FFFF00"/>
              </a:solidFill>
            </a:endParaRPr>
          </a:p>
          <a:p>
            <a:pPr marL="0" lvl="0" indent="0" algn="r" rtl="1">
              <a:buNone/>
            </a:pPr>
            <a:r>
              <a:rPr lang="he-IL" b="1" dirty="0" smtClean="0"/>
              <a:t>       (</a:t>
            </a:r>
            <a:r>
              <a:rPr lang="he-IL" b="1" dirty="0"/>
              <a:t>ויקטור)</a:t>
            </a:r>
            <a:endParaRPr lang="en-US" dirty="0"/>
          </a:p>
          <a:p>
            <a:pPr marL="0" indent="0" algn="r" rtl="1">
              <a:buNone/>
            </a:pPr>
            <a:r>
              <a:rPr lang="he-IL" b="1" dirty="0"/>
              <a:t> </a:t>
            </a:r>
            <a:endParaRPr lang="en-US" dirty="0"/>
          </a:p>
          <a:p>
            <a:pPr marL="0" lvl="0" indent="0" algn="r" rtl="1">
              <a:buNone/>
            </a:pPr>
            <a:r>
              <a:rPr lang="he-IL" b="1" dirty="0" smtClean="0">
                <a:solidFill>
                  <a:srgbClr val="FFFF00"/>
                </a:solidFill>
              </a:rPr>
              <a:t>20. מי </a:t>
            </a:r>
            <a:r>
              <a:rPr lang="he-IL" b="1" dirty="0">
                <a:solidFill>
                  <a:srgbClr val="FFFF00"/>
                </a:solidFill>
              </a:rPr>
              <a:t>קיבל עגלת תינוק עם שלט "זהירות. נהג חדש" ? </a:t>
            </a:r>
            <a:endParaRPr lang="he-IL" b="1" dirty="0" smtClean="0">
              <a:solidFill>
                <a:srgbClr val="FFFF00"/>
              </a:solidFill>
            </a:endParaRPr>
          </a:p>
          <a:p>
            <a:pPr marL="0" lvl="0" indent="0" algn="r" rtl="1">
              <a:buNone/>
            </a:pPr>
            <a:r>
              <a:rPr lang="he-IL" b="1" dirty="0" smtClean="0"/>
              <a:t>      (</a:t>
            </a:r>
            <a:r>
              <a:rPr lang="he-IL" b="1" dirty="0"/>
              <a:t>עזרא דנוס ז"ל לכבוד הולדת בנו הבכור).</a:t>
            </a:r>
            <a:endParaRPr lang="en-US" dirty="0"/>
          </a:p>
          <a:p>
            <a:pPr marL="0" indent="0" algn="r" rtl="1">
              <a:buNone/>
            </a:pPr>
            <a:r>
              <a:rPr lang="he-IL" b="1" dirty="0"/>
              <a:t> </a:t>
            </a:r>
            <a:endParaRPr lang="en-US" dirty="0"/>
          </a:p>
          <a:p>
            <a:pPr marL="0" lvl="0" indent="0" algn="r" rtl="1">
              <a:buNone/>
            </a:pPr>
            <a:r>
              <a:rPr lang="he-IL" b="1" dirty="0" smtClean="0">
                <a:solidFill>
                  <a:srgbClr val="FFFF00"/>
                </a:solidFill>
              </a:rPr>
              <a:t>21. כשעזרא </a:t>
            </a:r>
            <a:r>
              <a:rPr lang="he-IL" b="1" dirty="0">
                <a:solidFill>
                  <a:srgbClr val="FFFF00"/>
                </a:solidFill>
              </a:rPr>
              <a:t>דנוס פרץ לכיתה מופתע ופנה לאחד התלמידים בצעקה: "אז מה? </a:t>
            </a:r>
            <a:r>
              <a:rPr lang="en-US" b="1" dirty="0" smtClean="0"/>
              <a:t/>
            </a:r>
            <a:br>
              <a:rPr lang="en-US" b="1" dirty="0" smtClean="0"/>
            </a:br>
            <a:r>
              <a:rPr lang="he-IL" b="1" dirty="0" smtClean="0"/>
              <a:t>      </a:t>
            </a:r>
            <a:r>
              <a:rPr lang="he-IL" b="1" dirty="0" smtClean="0">
                <a:solidFill>
                  <a:srgbClr val="FFFF00"/>
                </a:solidFill>
              </a:rPr>
              <a:t>אז </a:t>
            </a:r>
            <a:r>
              <a:rPr lang="he-IL" b="1" dirty="0">
                <a:solidFill>
                  <a:srgbClr val="FFFF00"/>
                </a:solidFill>
              </a:rPr>
              <a:t>אתה הגאון של הכיתה?" למי הוא התכוון?   </a:t>
            </a:r>
            <a:endParaRPr lang="he-IL" b="1" dirty="0" smtClean="0">
              <a:solidFill>
                <a:srgbClr val="FFFF00"/>
              </a:solidFill>
            </a:endParaRPr>
          </a:p>
          <a:p>
            <a:pPr marL="0" lvl="0" indent="0" algn="r" rtl="1">
              <a:buNone/>
            </a:pPr>
            <a:r>
              <a:rPr lang="he-IL" b="1" dirty="0" smtClean="0"/>
              <a:t>     (</a:t>
            </a:r>
            <a:r>
              <a:rPr lang="he-IL" b="1" dirty="0"/>
              <a:t>שלמה גרואר). </a:t>
            </a:r>
            <a:endParaRPr lang="en-US" dirty="0"/>
          </a:p>
          <a:p>
            <a:pPr marL="0" indent="0" algn="r" rtl="1">
              <a:buNone/>
            </a:pPr>
            <a:r>
              <a:rPr lang="he-IL" b="1" dirty="0"/>
              <a:t> </a:t>
            </a:r>
            <a:endParaRPr lang="en-US" dirty="0"/>
          </a:p>
          <a:p>
            <a:pPr marL="0" lvl="0" indent="0" algn="r" rtl="1">
              <a:buNone/>
            </a:pPr>
            <a:r>
              <a:rPr lang="he-IL" b="1" dirty="0" smtClean="0">
                <a:solidFill>
                  <a:srgbClr val="FFFF00"/>
                </a:solidFill>
              </a:rPr>
              <a:t>22. מי </a:t>
            </a:r>
            <a:r>
              <a:rPr lang="he-IL" b="1" dirty="0">
                <a:solidFill>
                  <a:srgbClr val="FFFF00"/>
                </a:solidFill>
              </a:rPr>
              <a:t>הגיע הראשון לבית הספר  עם רכב מנועי (רמז: רכב דו-גלגלי)?  </a:t>
            </a:r>
            <a:endParaRPr lang="he-IL" b="1" dirty="0" smtClean="0">
              <a:solidFill>
                <a:srgbClr val="FFFF00"/>
              </a:solidFill>
            </a:endParaRPr>
          </a:p>
          <a:p>
            <a:pPr marL="0" lvl="0" indent="0" algn="r" rtl="1">
              <a:buNone/>
            </a:pPr>
            <a:r>
              <a:rPr lang="he-IL" b="1" dirty="0" smtClean="0"/>
              <a:t>      (</a:t>
            </a:r>
            <a:r>
              <a:rPr lang="he-IL" b="1" dirty="0"/>
              <a:t>ישראל מרום). </a:t>
            </a:r>
            <a:endParaRPr lang="en-US" dirty="0"/>
          </a:p>
          <a:p>
            <a:pPr marL="0" indent="0" algn="r" rtl="1">
              <a:buNone/>
            </a:pPr>
            <a:r>
              <a:rPr lang="he-IL" b="1" dirty="0"/>
              <a:t> </a:t>
            </a:r>
            <a:endParaRPr lang="en-US" dirty="0"/>
          </a:p>
          <a:p>
            <a:pPr marL="0" indent="0" algn="r" rtl="1">
              <a:buNone/>
            </a:pPr>
            <a:r>
              <a:rPr lang="he-IL" b="1" dirty="0" smtClean="0">
                <a:solidFill>
                  <a:srgbClr val="FFFF00"/>
                </a:solidFill>
              </a:rPr>
              <a:t>23. על </a:t>
            </a:r>
            <a:r>
              <a:rPr lang="he-IL" b="1" dirty="0">
                <a:solidFill>
                  <a:srgbClr val="FFFF00"/>
                </a:solidFill>
              </a:rPr>
              <a:t>מי נאמר, למה ומתי "בן דויד קטן נעשה בן דויד גדול"  </a:t>
            </a:r>
            <a:endParaRPr lang="he-IL" b="1" dirty="0" smtClean="0">
              <a:solidFill>
                <a:srgbClr val="FFFF00"/>
              </a:solidFill>
            </a:endParaRPr>
          </a:p>
          <a:p>
            <a:pPr marL="0" indent="0" algn="r" rtl="1">
              <a:buNone/>
            </a:pPr>
            <a:r>
              <a:rPr lang="he-IL" b="1" dirty="0" smtClean="0"/>
              <a:t>      (</a:t>
            </a:r>
            <a:r>
              <a:rPr lang="he-IL" b="1" dirty="0"/>
              <a:t>שמעון גמרסני, לפני הגיוס. אחותו הייתה נשואה למורה בן דויד).</a:t>
            </a:r>
            <a:r>
              <a:rPr lang="en-US" b="1" dirty="0"/>
              <a:t/>
            </a:r>
            <a:br>
              <a:rPr lang="en-US" b="1" dirty="0"/>
            </a:br>
            <a:endParaRPr lang="en-US" dirty="0"/>
          </a:p>
        </p:txBody>
      </p:sp>
    </p:spTree>
    <p:extLst>
      <p:ext uri="{BB962C8B-B14F-4D97-AF65-F5344CB8AC3E}">
        <p14:creationId xmlns:p14="http://schemas.microsoft.com/office/powerpoint/2010/main" val="105745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he-IL" dirty="0" smtClean="0">
                <a:solidFill>
                  <a:srgbClr val="FFFF00"/>
                </a:solidFill>
              </a:rPr>
              <a:t>המשך החידון</a:t>
            </a:r>
            <a:endParaRPr lang="en-US" dirty="0">
              <a:solidFill>
                <a:srgbClr val="FFFF00"/>
              </a:solidFill>
            </a:endParaRPr>
          </a:p>
        </p:txBody>
      </p:sp>
      <p:sp>
        <p:nvSpPr>
          <p:cNvPr id="3" name="Content Placeholder 2"/>
          <p:cNvSpPr>
            <a:spLocks noGrp="1"/>
          </p:cNvSpPr>
          <p:nvPr>
            <p:ph idx="1"/>
          </p:nvPr>
        </p:nvSpPr>
        <p:spPr>
          <a:xfrm>
            <a:off x="0" y="1143000"/>
            <a:ext cx="9144000" cy="5334000"/>
          </a:xfrm>
        </p:spPr>
        <p:txBody>
          <a:bodyPr>
            <a:normAutofit fontScale="62500" lnSpcReduction="20000"/>
          </a:bodyPr>
          <a:lstStyle/>
          <a:p>
            <a:pPr marL="0" indent="0" algn="r" rtl="1">
              <a:buNone/>
            </a:pPr>
            <a:r>
              <a:rPr lang="he-IL" b="1" dirty="0" smtClean="0">
                <a:solidFill>
                  <a:srgbClr val="FFFF00"/>
                </a:solidFill>
              </a:rPr>
              <a:t>24. מה </a:t>
            </a:r>
            <a:r>
              <a:rPr lang="he-IL" b="1" dirty="0">
                <a:solidFill>
                  <a:srgbClr val="FFFF00"/>
                </a:solidFill>
              </a:rPr>
              <a:t>היה בלתי צנוע ואסור ללבוש , לפי קוד הלבוש של אז?</a:t>
            </a:r>
            <a:endParaRPr lang="en-US" dirty="0">
              <a:solidFill>
                <a:srgbClr val="FFFF00"/>
              </a:solidFill>
            </a:endParaRPr>
          </a:p>
          <a:p>
            <a:pPr marL="0" indent="0" algn="r" rtl="1">
              <a:buNone/>
            </a:pPr>
            <a:r>
              <a:rPr lang="he-IL" b="1" dirty="0" smtClean="0"/>
              <a:t>      (</a:t>
            </a:r>
            <a:r>
              <a:rPr lang="he-IL" b="1" dirty="0"/>
              <a:t>מכנסי ג'ינס, מכנסי פאדלפון, מתרחבים למטה, ונעלי סירה בלי גרביים).</a:t>
            </a:r>
            <a:endParaRPr lang="en-US" dirty="0"/>
          </a:p>
          <a:p>
            <a:pPr marL="0" indent="0" algn="r" rtl="1">
              <a:buNone/>
            </a:pPr>
            <a:r>
              <a:rPr lang="he-IL" dirty="0"/>
              <a:t> </a:t>
            </a:r>
            <a:endParaRPr lang="en-US" dirty="0"/>
          </a:p>
          <a:p>
            <a:pPr marL="0" indent="0" algn="r" rtl="1">
              <a:buNone/>
            </a:pPr>
            <a:r>
              <a:rPr lang="he-IL" b="1" dirty="0" smtClean="0">
                <a:solidFill>
                  <a:srgbClr val="FFFF00"/>
                </a:solidFill>
              </a:rPr>
              <a:t>25. מה </a:t>
            </a:r>
            <a:r>
              <a:rPr lang="he-IL" b="1" dirty="0">
                <a:solidFill>
                  <a:srgbClr val="FFFF00"/>
                </a:solidFill>
              </a:rPr>
              <a:t>עושה בחורה שבאה עם פיג'מה? ומה עושה זאת שבאה עם בקיני?</a:t>
            </a:r>
            <a:endParaRPr lang="en-US" dirty="0">
              <a:solidFill>
                <a:srgbClr val="FFFF00"/>
              </a:solidFill>
            </a:endParaRPr>
          </a:p>
          <a:p>
            <a:pPr marL="0" indent="0" algn="r" rtl="1">
              <a:buNone/>
            </a:pPr>
            <a:r>
              <a:rPr lang="he-IL" b="1" dirty="0" smtClean="0"/>
              <a:t>       </a:t>
            </a:r>
            <a:r>
              <a:rPr lang="he-IL" b="1" dirty="0"/>
              <a:t>(זורקת את הבחור הימה. ושולחת אותו קיביני).</a:t>
            </a:r>
            <a:endParaRPr lang="en-US" dirty="0"/>
          </a:p>
          <a:p>
            <a:pPr marL="0" indent="0" algn="r" rtl="1">
              <a:buNone/>
            </a:pPr>
            <a:r>
              <a:rPr lang="he-IL" dirty="0"/>
              <a:t> </a:t>
            </a:r>
            <a:endParaRPr lang="en-US" dirty="0"/>
          </a:p>
          <a:p>
            <a:pPr marL="0" indent="0" algn="r" rtl="1">
              <a:buNone/>
            </a:pPr>
            <a:r>
              <a:rPr lang="he-IL" b="1" dirty="0" smtClean="0">
                <a:solidFill>
                  <a:srgbClr val="FFFF00"/>
                </a:solidFill>
              </a:rPr>
              <a:t>26. מה </a:t>
            </a:r>
            <a:r>
              <a:rPr lang="he-IL" b="1" dirty="0">
                <a:solidFill>
                  <a:srgbClr val="FFFF00"/>
                </a:solidFill>
              </a:rPr>
              <a:t>הקשר בין חלוץ שרואה בחורה לבין אהבה שמתלקחת בלי אש?</a:t>
            </a:r>
            <a:endParaRPr lang="en-US" dirty="0">
              <a:solidFill>
                <a:srgbClr val="FFFF00"/>
              </a:solidFill>
            </a:endParaRPr>
          </a:p>
          <a:p>
            <a:pPr marL="0" indent="0" algn="r" rtl="1">
              <a:buNone/>
            </a:pPr>
            <a:r>
              <a:rPr lang="he-IL" dirty="0"/>
              <a:t>  </a:t>
            </a:r>
            <a:r>
              <a:rPr lang="he-IL" dirty="0" smtClean="0"/>
              <a:t>    </a:t>
            </a:r>
            <a:r>
              <a:rPr lang="he-IL" b="1" dirty="0"/>
              <a:t>(מילים שונות לאותו שיר: "מה עושה עושה החלוץ כשהוא בא הוא בא לקיבוץ..").</a:t>
            </a:r>
            <a:endParaRPr lang="en-US" dirty="0"/>
          </a:p>
          <a:p>
            <a:pPr marL="0" indent="0" algn="r" rtl="1">
              <a:buNone/>
            </a:pPr>
            <a:r>
              <a:rPr lang="he-IL" b="1" dirty="0"/>
              <a:t> </a:t>
            </a:r>
            <a:endParaRPr lang="en-US" dirty="0"/>
          </a:p>
          <a:p>
            <a:pPr marL="0" indent="0" algn="r" rtl="1">
              <a:buNone/>
            </a:pPr>
            <a:r>
              <a:rPr lang="he-IL" b="1" dirty="0" smtClean="0">
                <a:solidFill>
                  <a:srgbClr val="FFFF00"/>
                </a:solidFill>
              </a:rPr>
              <a:t>27. מה </a:t>
            </a:r>
            <a:r>
              <a:rPr lang="he-IL" b="1" dirty="0">
                <a:solidFill>
                  <a:srgbClr val="FFFF00"/>
                </a:solidFill>
              </a:rPr>
              <a:t>המשך החמשיר שלאה סלע לימדה אותנו לסיום התיכון:</a:t>
            </a:r>
            <a:endParaRPr lang="en-US" dirty="0">
              <a:solidFill>
                <a:srgbClr val="FFFF00"/>
              </a:solidFill>
            </a:endParaRPr>
          </a:p>
          <a:p>
            <a:pPr marL="0" indent="0" algn="r" rtl="1">
              <a:buNone/>
            </a:pPr>
            <a:r>
              <a:rPr lang="he-IL" b="1" dirty="0" smtClean="0">
                <a:solidFill>
                  <a:srgbClr val="FFFF00"/>
                </a:solidFill>
              </a:rPr>
              <a:t>      "</a:t>
            </a:r>
            <a:r>
              <a:rPr lang="he-IL" b="1" dirty="0">
                <a:solidFill>
                  <a:srgbClr val="FFFF00"/>
                </a:solidFill>
              </a:rPr>
              <a:t>כה חיכיתי ליום</a:t>
            </a:r>
            <a:endParaRPr lang="en-US" dirty="0">
              <a:solidFill>
                <a:srgbClr val="FFFF00"/>
              </a:solidFill>
            </a:endParaRPr>
          </a:p>
          <a:p>
            <a:pPr marL="0" indent="0" algn="r" rtl="1">
              <a:buNone/>
            </a:pPr>
            <a:r>
              <a:rPr lang="he-IL" b="1" dirty="0" smtClean="0">
                <a:solidFill>
                  <a:srgbClr val="FFFF00"/>
                </a:solidFill>
              </a:rPr>
              <a:t>        והנה </a:t>
            </a:r>
            <a:r>
              <a:rPr lang="he-IL" b="1" dirty="0">
                <a:solidFill>
                  <a:srgbClr val="FFFF00"/>
                </a:solidFill>
              </a:rPr>
              <a:t>הוא בא.</a:t>
            </a:r>
            <a:endParaRPr lang="en-US" dirty="0">
              <a:solidFill>
                <a:srgbClr val="FFFF00"/>
              </a:solidFill>
            </a:endParaRPr>
          </a:p>
          <a:p>
            <a:pPr marL="0" indent="0" algn="r" rtl="1">
              <a:buNone/>
            </a:pPr>
            <a:r>
              <a:rPr lang="he-IL" b="1" dirty="0" smtClean="0">
                <a:solidFill>
                  <a:srgbClr val="FFFF00"/>
                </a:solidFill>
              </a:rPr>
              <a:t>        אך </a:t>
            </a:r>
            <a:r>
              <a:rPr lang="he-IL" b="1" dirty="0">
                <a:solidFill>
                  <a:srgbClr val="FFFF00"/>
                </a:solidFill>
              </a:rPr>
              <a:t>מדוע כואב בי הלב?..."</a:t>
            </a:r>
            <a:endParaRPr lang="en-US" dirty="0">
              <a:solidFill>
                <a:srgbClr val="FFFF00"/>
              </a:solidFill>
            </a:endParaRPr>
          </a:p>
          <a:p>
            <a:pPr marL="0" indent="0" algn="r" rtl="1">
              <a:buNone/>
            </a:pPr>
            <a:r>
              <a:rPr lang="he-IL" b="1" dirty="0"/>
              <a:t> </a:t>
            </a:r>
            <a:endParaRPr lang="en-US" dirty="0"/>
          </a:p>
          <a:p>
            <a:pPr marL="0" indent="0" algn="r" rtl="1">
              <a:buNone/>
            </a:pPr>
            <a:r>
              <a:rPr lang="he-IL" b="1" dirty="0" smtClean="0"/>
              <a:t>        ("</a:t>
            </a:r>
            <a:r>
              <a:rPr lang="he-IL" b="1" dirty="0"/>
              <a:t>מי הפך את שמחת פגישתנו</a:t>
            </a:r>
            <a:endParaRPr lang="en-US" dirty="0"/>
          </a:p>
          <a:p>
            <a:pPr marL="0" indent="0" algn="r" rtl="1">
              <a:buNone/>
            </a:pPr>
            <a:r>
              <a:rPr lang="he-IL" b="1" dirty="0" smtClean="0"/>
              <a:t>            ליגון </a:t>
            </a:r>
            <a:r>
              <a:rPr lang="he-IL" b="1" dirty="0"/>
              <a:t>הפרידה הנוקב?").</a:t>
            </a:r>
            <a:endParaRPr lang="en-US" dirty="0"/>
          </a:p>
          <a:p>
            <a:pPr marL="0" indent="0" algn="r" rtl="1">
              <a:buNone/>
            </a:pPr>
            <a:endParaRPr lang="en-US" dirty="0"/>
          </a:p>
        </p:txBody>
      </p:sp>
    </p:spTree>
    <p:extLst>
      <p:ext uri="{BB962C8B-B14F-4D97-AF65-F5344CB8AC3E}">
        <p14:creationId xmlns:p14="http://schemas.microsoft.com/office/powerpoint/2010/main" val="22019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he-IL" b="1" dirty="0" smtClean="0">
                <a:solidFill>
                  <a:srgbClr val="FFFF00"/>
                </a:solidFill>
              </a:rPr>
              <a:t>חלק שלישי - זיהוי</a:t>
            </a:r>
            <a:endParaRPr lang="en-US" b="1" dirty="0">
              <a:solidFill>
                <a:srgbClr val="FFFF00"/>
              </a:solidFill>
            </a:endParaRPr>
          </a:p>
        </p:txBody>
      </p:sp>
      <p:sp>
        <p:nvSpPr>
          <p:cNvPr id="3" name="Content Placeholder 2"/>
          <p:cNvSpPr>
            <a:spLocks noGrp="1"/>
          </p:cNvSpPr>
          <p:nvPr>
            <p:ph idx="1"/>
          </p:nvPr>
        </p:nvSpPr>
        <p:spPr>
          <a:xfrm>
            <a:off x="0" y="762000"/>
            <a:ext cx="9144000" cy="5410200"/>
          </a:xfrm>
        </p:spPr>
        <p:txBody>
          <a:bodyPr/>
          <a:lstStyle/>
          <a:p>
            <a:pPr marL="0" indent="0" algn="r" rtl="1">
              <a:buNone/>
            </a:pPr>
            <a:r>
              <a:rPr lang="he-IL" b="1" dirty="0" smtClean="0">
                <a:solidFill>
                  <a:srgbClr val="FFFF00"/>
                </a:solidFill>
              </a:rPr>
              <a:t>28. זהו </a:t>
            </a:r>
            <a:r>
              <a:rPr lang="he-IL" b="1" dirty="0">
                <a:solidFill>
                  <a:srgbClr val="FFFF00"/>
                </a:solidFill>
              </a:rPr>
              <a:t>את הילדים שבתמונה </a:t>
            </a:r>
            <a:r>
              <a:rPr lang="he-IL" b="1" dirty="0"/>
              <a:t/>
            </a:r>
            <a:br>
              <a:rPr lang="he-IL" b="1" dirty="0"/>
            </a:b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934200" cy="390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5257800"/>
            <a:ext cx="9144000" cy="1477328"/>
          </a:xfrm>
          <a:prstGeom prst="rect">
            <a:avLst/>
          </a:prstGeom>
        </p:spPr>
        <p:txBody>
          <a:bodyPr wrap="square">
            <a:spAutoFit/>
          </a:bodyPr>
          <a:lstStyle/>
          <a:p>
            <a:pPr lvl="0" algn="r" rtl="1"/>
            <a:r>
              <a:rPr lang="he-IL" b="1" dirty="0"/>
              <a:t>שרה לבנבראון, זלמן קרופרו, אביגדור ויס, אליעזר (ז"ל), נזיר, שמעון, משה מונבן, המחנך יצחק בן דוד (ז"ל), מיכאל חוטא, ???, עודד רחמני, ששון (ז"ל), עמוס נויבירט, ברוך, שרה שידלצקי, חיה קליין</a:t>
            </a:r>
            <a:br>
              <a:rPr lang="he-IL" b="1" dirty="0"/>
            </a:br>
            <a:r>
              <a:rPr lang="he-IL" b="1" dirty="0"/>
              <a:t>מולי, רחל זקס, ??, ??, אביבה?, ???, מירנה, ???, דליה קנטנר, ???, יהודית, ???, ???, שרה שפורן, חנה רווח, ???, מרים ממן, גוני, רבקה פלזנשטיין.</a:t>
            </a:r>
            <a:endParaRPr lang="en-US" dirty="0"/>
          </a:p>
        </p:txBody>
      </p:sp>
    </p:spTree>
    <p:extLst>
      <p:ext uri="{BB962C8B-B14F-4D97-AF65-F5344CB8AC3E}">
        <p14:creationId xmlns:p14="http://schemas.microsoft.com/office/powerpoint/2010/main" val="306935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he-IL" b="1" dirty="0" smtClean="0">
                <a:solidFill>
                  <a:srgbClr val="FFFF00"/>
                </a:solidFill>
              </a:rPr>
              <a:t>29. זהו מי בשקף?</a:t>
            </a:r>
            <a:endParaRPr lang="en-US" b="1" dirty="0">
              <a:solidFill>
                <a:srgbClr val="FFFF00"/>
              </a:solidFill>
            </a:endParaRPr>
          </a:p>
        </p:txBody>
      </p:sp>
      <p:sp>
        <p:nvSpPr>
          <p:cNvPr id="3" name="Content Placeholder 2"/>
          <p:cNvSpPr>
            <a:spLocks noGrp="1"/>
          </p:cNvSpPr>
          <p:nvPr>
            <p:ph idx="1"/>
          </p:nvPr>
        </p:nvSpPr>
        <p:spPr>
          <a:xfrm>
            <a:off x="0" y="762000"/>
            <a:ext cx="9144000" cy="5410200"/>
          </a:xfrm>
        </p:spPr>
        <p:txBody>
          <a:bodyPr/>
          <a:lstStyle/>
          <a:p>
            <a:pPr marL="0" indent="0" algn="r" rtl="1">
              <a:buNone/>
            </a:pPr>
            <a:r>
              <a:rPr lang="he-IL" b="1" dirty="0"/>
              <a:t/>
            </a:r>
            <a:br>
              <a:rPr lang="he-IL" b="1" dirty="0"/>
            </a:br>
            <a:endParaRPr lang="en-US" dirty="0"/>
          </a:p>
        </p:txBody>
      </p:sp>
      <p:sp>
        <p:nvSpPr>
          <p:cNvPr id="4" name="Rectangle 3"/>
          <p:cNvSpPr/>
          <p:nvPr/>
        </p:nvSpPr>
        <p:spPr>
          <a:xfrm>
            <a:off x="0" y="5257800"/>
            <a:ext cx="9144000" cy="1323439"/>
          </a:xfrm>
          <a:prstGeom prst="rect">
            <a:avLst/>
          </a:prstGeom>
        </p:spPr>
        <p:txBody>
          <a:bodyPr wrap="square">
            <a:spAutoFit/>
          </a:bodyPr>
          <a:lstStyle/>
          <a:p>
            <a:pPr lvl="0" algn="r" rtl="1"/>
            <a:r>
              <a:rPr lang="he-IL" sz="2000" b="1" dirty="0"/>
              <a:t>תמונה מהצופים</a:t>
            </a:r>
            <a:br>
              <a:rPr lang="he-IL" sz="2000" b="1" dirty="0"/>
            </a:br>
            <a:r>
              <a:rPr lang="he-IL" sz="2000" b="1" dirty="0"/>
              <a:t>שרה, </a:t>
            </a:r>
            <a:r>
              <a:rPr lang="he-IL" sz="2000" b="1" dirty="0" smtClean="0"/>
              <a:t>זמירה, </a:t>
            </a:r>
            <a:r>
              <a:rPr lang="he-IL" sz="2000" b="1" dirty="0"/>
              <a:t>אלי לוזון, אלישע אדרי, צביקה, בני פרידמן, יפה?, </a:t>
            </a:r>
            <a:r>
              <a:rPr lang="he-IL" sz="2000" b="1" dirty="0" smtClean="0"/>
              <a:t>ציפי הופמן (טנצר), </a:t>
            </a:r>
            <a:r>
              <a:rPr lang="he-IL" sz="2000" b="1" dirty="0"/>
              <a:t>מיכאל גבור, ???, עמיקם האן (ז"ל), נורית, ???, ברוך, שרה לבנבראון?</a:t>
            </a:r>
            <a:br>
              <a:rPr lang="he-IL" sz="2000" b="1" dirty="0"/>
            </a:br>
            <a:r>
              <a:rPr lang="he-IL" sz="2000" b="1" dirty="0"/>
              <a:t>גבי אדרי, דליה קנטנר?, ליאון, שמעון, גוני, יהודית ורדה</a:t>
            </a:r>
            <a:endParaRPr lang="en-US" sz="2000" dirty="0"/>
          </a:p>
        </p:txBody>
      </p:sp>
      <p:pic>
        <p:nvPicPr>
          <p:cNvPr id="6" name="Picture 5" descr="C:\Users\Baruch\Desktop\Kiriat Shmona  02-06-2016\Kiriat Shmona Danziger1 31-5-2016\בצופים.jpeg"/>
          <p:cNvPicPr/>
          <p:nvPr/>
        </p:nvPicPr>
        <p:blipFill rotWithShape="1">
          <a:blip r:embed="rId2" cstate="print">
            <a:extLst>
              <a:ext uri="{28A0092B-C50C-407E-A947-70E740481C1C}">
                <a14:useLocalDpi xmlns:a14="http://schemas.microsoft.com/office/drawing/2010/main" val="0"/>
              </a:ext>
            </a:extLst>
          </a:blip>
          <a:srcRect t="4110" b="14212"/>
          <a:stretch/>
        </p:blipFill>
        <p:spPr bwMode="auto">
          <a:xfrm>
            <a:off x="609600" y="685800"/>
            <a:ext cx="7619999" cy="4572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994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143000"/>
          </a:xfrm>
        </p:spPr>
        <p:txBody>
          <a:bodyPr>
            <a:normAutofit fontScale="90000"/>
          </a:bodyPr>
          <a:lstStyle/>
          <a:p>
            <a:pPr lvl="0" rtl="1"/>
            <a:r>
              <a:rPr lang="he-IL" b="1" dirty="0" smtClean="0">
                <a:solidFill>
                  <a:srgbClr val="FFFF00"/>
                </a:solidFill>
              </a:rPr>
              <a:t>30. זהו </a:t>
            </a:r>
            <a:r>
              <a:rPr lang="he-IL" b="1" dirty="0">
                <a:solidFill>
                  <a:srgbClr val="FFFF00"/>
                </a:solidFill>
              </a:rPr>
              <a:t>את האנשים בתמונה ואיפה היא </a:t>
            </a:r>
            <a:r>
              <a:rPr lang="he-IL" b="1" dirty="0" smtClean="0">
                <a:solidFill>
                  <a:srgbClr val="FFFF00"/>
                </a:solidFill>
              </a:rPr>
              <a:t>צולמה?</a:t>
            </a:r>
            <a:endParaRPr lang="en-US" dirty="0">
              <a:solidFill>
                <a:srgbClr val="FFFF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20797"/>
            <a:ext cx="6172200" cy="466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5983069"/>
            <a:ext cx="8915400" cy="646331"/>
          </a:xfrm>
          <a:prstGeom prst="rect">
            <a:avLst/>
          </a:prstGeom>
        </p:spPr>
        <p:txBody>
          <a:bodyPr wrap="square">
            <a:spAutoFit/>
          </a:bodyPr>
          <a:lstStyle/>
          <a:p>
            <a:pPr algn="ctr" rtl="1"/>
            <a:r>
              <a:rPr lang="he-IL" b="1" dirty="0"/>
              <a:t>צבי בהריר, ישראל רוטברט, אלכס זלצר, אריה כדורי, דוד אזולאי, יעקב כוהנים, ?, ?, ?</a:t>
            </a:r>
            <a:br>
              <a:rPr lang="he-IL" b="1" dirty="0"/>
            </a:br>
            <a:r>
              <a:rPr lang="he-IL" b="1" dirty="0"/>
              <a:t>צולמה בשיכון א' או ג'??</a:t>
            </a:r>
            <a:endParaRPr lang="en-US" dirty="0">
              <a:effectLst/>
            </a:endParaRPr>
          </a:p>
        </p:txBody>
      </p:sp>
    </p:spTree>
    <p:extLst>
      <p:ext uri="{BB962C8B-B14F-4D97-AF65-F5344CB8AC3E}">
        <p14:creationId xmlns:p14="http://schemas.microsoft.com/office/powerpoint/2010/main" val="31234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1243"/>
            <a:ext cx="6172200" cy="424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76200" y="-76200"/>
            <a:ext cx="9067800" cy="1143000"/>
          </a:xfrm>
        </p:spPr>
        <p:txBody>
          <a:bodyPr>
            <a:normAutofit/>
          </a:bodyPr>
          <a:lstStyle/>
          <a:p>
            <a:pPr lvl="0" rtl="1"/>
            <a:r>
              <a:rPr lang="he-IL" b="1" dirty="0" smtClean="0">
                <a:solidFill>
                  <a:srgbClr val="FFFF00"/>
                </a:solidFill>
              </a:rPr>
              <a:t>31. זהו מי בשקף?</a:t>
            </a:r>
            <a:endParaRPr lang="en-US" dirty="0">
              <a:solidFill>
                <a:srgbClr val="FFFF00"/>
              </a:solidFill>
            </a:endParaRPr>
          </a:p>
        </p:txBody>
      </p:sp>
      <p:sp>
        <p:nvSpPr>
          <p:cNvPr id="5" name="Rectangle 4"/>
          <p:cNvSpPr/>
          <p:nvPr/>
        </p:nvSpPr>
        <p:spPr>
          <a:xfrm>
            <a:off x="1044054" y="5805836"/>
            <a:ext cx="7391400" cy="646331"/>
          </a:xfrm>
          <a:prstGeom prst="rect">
            <a:avLst/>
          </a:prstGeom>
        </p:spPr>
        <p:txBody>
          <a:bodyPr wrap="square">
            <a:spAutoFit/>
          </a:bodyPr>
          <a:lstStyle/>
          <a:p>
            <a:pPr algn="ctr" rtl="1"/>
            <a:r>
              <a:rPr lang="he-IL" b="1" dirty="0"/>
              <a:t>עומדים: דני ג'והרי, צבי רוגטקביץ, אלי לוזון, ששון עמרם (ז"ל), סבח (ז"ל)</a:t>
            </a:r>
            <a:br>
              <a:rPr lang="he-IL" b="1" dirty="0"/>
            </a:br>
            <a:r>
              <a:rPr lang="he-IL" b="1" dirty="0"/>
              <a:t>יושבים: זאקי, בני פרידמן, נזיר נחמו-יונה, ישראל רוטברט, מיכאל חוטא</a:t>
            </a:r>
            <a:endParaRPr lang="en-US" dirty="0">
              <a:effectLst/>
            </a:endParaRPr>
          </a:p>
        </p:txBody>
      </p:sp>
    </p:spTree>
    <p:extLst>
      <p:ext uri="{BB962C8B-B14F-4D97-AF65-F5344CB8AC3E}">
        <p14:creationId xmlns:p14="http://schemas.microsoft.com/office/powerpoint/2010/main" val="9517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6946"/>
            <a:ext cx="7162800" cy="428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76200" y="-76200"/>
            <a:ext cx="9067800" cy="1143000"/>
          </a:xfrm>
        </p:spPr>
        <p:txBody>
          <a:bodyPr>
            <a:normAutofit/>
          </a:bodyPr>
          <a:lstStyle/>
          <a:p>
            <a:pPr lvl="0" rtl="1"/>
            <a:r>
              <a:rPr lang="he-IL" b="1" dirty="0" smtClean="0">
                <a:solidFill>
                  <a:srgbClr val="FFFF00"/>
                </a:solidFill>
              </a:rPr>
              <a:t>32. זהו מי בשקף?</a:t>
            </a:r>
            <a:endParaRPr lang="en-US" dirty="0">
              <a:solidFill>
                <a:srgbClr val="FFFF00"/>
              </a:solidFill>
            </a:endParaRPr>
          </a:p>
        </p:txBody>
      </p:sp>
      <p:sp>
        <p:nvSpPr>
          <p:cNvPr id="6" name="Rectangle 5"/>
          <p:cNvSpPr/>
          <p:nvPr/>
        </p:nvSpPr>
        <p:spPr>
          <a:xfrm>
            <a:off x="1066800" y="5805837"/>
            <a:ext cx="7391400" cy="369332"/>
          </a:xfrm>
          <a:prstGeom prst="rect">
            <a:avLst/>
          </a:prstGeom>
        </p:spPr>
        <p:txBody>
          <a:bodyPr wrap="square">
            <a:spAutoFit/>
          </a:bodyPr>
          <a:lstStyle/>
          <a:p>
            <a:pPr algn="ctr" rtl="1"/>
            <a:r>
              <a:rPr lang="he-IL" b="1" dirty="0"/>
              <a:t>גוני עדן, אליעזר טננבאום (ז"ל), קרלה שטיינהרט</a:t>
            </a:r>
            <a:endParaRPr lang="en-US" dirty="0">
              <a:effectLst/>
            </a:endParaRPr>
          </a:p>
        </p:txBody>
      </p:sp>
    </p:spTree>
    <p:extLst>
      <p:ext uri="{BB962C8B-B14F-4D97-AF65-F5344CB8AC3E}">
        <p14:creationId xmlns:p14="http://schemas.microsoft.com/office/powerpoint/2010/main" val="410774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4732"/>
            <a:ext cx="6629400" cy="457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76200" y="-76200"/>
            <a:ext cx="9067800" cy="1143000"/>
          </a:xfrm>
        </p:spPr>
        <p:txBody>
          <a:bodyPr>
            <a:normAutofit/>
          </a:bodyPr>
          <a:lstStyle/>
          <a:p>
            <a:pPr lvl="0" rtl="1"/>
            <a:r>
              <a:rPr lang="he-IL" b="1" dirty="0" smtClean="0">
                <a:solidFill>
                  <a:srgbClr val="FFFF00"/>
                </a:solidFill>
              </a:rPr>
              <a:t>33. זהו מי בשקף?</a:t>
            </a:r>
            <a:endParaRPr lang="en-US" dirty="0">
              <a:solidFill>
                <a:srgbClr val="FFFF00"/>
              </a:solidFill>
            </a:endParaRPr>
          </a:p>
        </p:txBody>
      </p:sp>
      <p:sp>
        <p:nvSpPr>
          <p:cNvPr id="5" name="Rectangle 4"/>
          <p:cNvSpPr/>
          <p:nvPr/>
        </p:nvSpPr>
        <p:spPr>
          <a:xfrm>
            <a:off x="1066800" y="5805837"/>
            <a:ext cx="7391400" cy="369332"/>
          </a:xfrm>
          <a:prstGeom prst="rect">
            <a:avLst/>
          </a:prstGeom>
        </p:spPr>
        <p:txBody>
          <a:bodyPr wrap="square">
            <a:spAutoFit/>
          </a:bodyPr>
          <a:lstStyle/>
          <a:p>
            <a:pPr algn="ctr" rtl="1"/>
            <a:r>
              <a:rPr lang="he-IL" b="1" dirty="0"/>
              <a:t>נורית אוחנה, יהודית ורדה, רחל מונד, שרה שפורן</a:t>
            </a:r>
            <a:endParaRPr lang="en-US" dirty="0">
              <a:effectLst/>
            </a:endParaRPr>
          </a:p>
        </p:txBody>
      </p:sp>
    </p:spTree>
    <p:extLst>
      <p:ext uri="{BB962C8B-B14F-4D97-AF65-F5344CB8AC3E}">
        <p14:creationId xmlns:p14="http://schemas.microsoft.com/office/powerpoint/2010/main" val="9517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10213"/>
            <a:ext cx="8726213" cy="4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76200" y="-76200"/>
            <a:ext cx="9067800" cy="1143000"/>
          </a:xfrm>
        </p:spPr>
        <p:txBody>
          <a:bodyPr>
            <a:normAutofit/>
          </a:bodyPr>
          <a:lstStyle/>
          <a:p>
            <a:pPr lvl="0" rtl="1"/>
            <a:r>
              <a:rPr lang="he-IL" b="1" dirty="0" smtClean="0">
                <a:solidFill>
                  <a:srgbClr val="FFFF00"/>
                </a:solidFill>
              </a:rPr>
              <a:t>34. זהו מי בשקף? ואיפה צולם?</a:t>
            </a:r>
            <a:endParaRPr lang="en-US" dirty="0">
              <a:solidFill>
                <a:srgbClr val="FFFF00"/>
              </a:solidFill>
            </a:endParaRPr>
          </a:p>
        </p:txBody>
      </p:sp>
      <p:sp>
        <p:nvSpPr>
          <p:cNvPr id="6" name="Rectangle 5"/>
          <p:cNvSpPr/>
          <p:nvPr/>
        </p:nvSpPr>
        <p:spPr>
          <a:xfrm>
            <a:off x="152401" y="5805837"/>
            <a:ext cx="8726212" cy="646331"/>
          </a:xfrm>
          <a:prstGeom prst="rect">
            <a:avLst/>
          </a:prstGeom>
        </p:spPr>
        <p:txBody>
          <a:bodyPr wrap="square">
            <a:spAutoFit/>
          </a:bodyPr>
          <a:lstStyle/>
          <a:p>
            <a:pPr algn="ctr" rtl="1"/>
            <a:r>
              <a:rPr lang="he-IL" b="1" dirty="0"/>
              <a:t>מזל ג'ירפי, ???, נורית אוחנה, סיגלית מירן או מירנה בנולול??, שרה לבנבראון, </a:t>
            </a:r>
            <a:r>
              <a:rPr lang="en-US" b="1" dirty="0" smtClean="0"/>
              <a:t/>
            </a:r>
            <a:br>
              <a:rPr lang="en-US" b="1" dirty="0" smtClean="0"/>
            </a:br>
            <a:r>
              <a:rPr lang="he-IL" b="1" dirty="0" smtClean="0"/>
              <a:t>שרה </a:t>
            </a:r>
            <a:r>
              <a:rPr lang="he-IL" b="1" dirty="0"/>
              <a:t>שטיינויס</a:t>
            </a:r>
            <a:endParaRPr lang="en-US" dirty="0">
              <a:effectLst/>
            </a:endParaRPr>
          </a:p>
        </p:txBody>
      </p:sp>
    </p:spTree>
    <p:extLst>
      <p:ext uri="{BB962C8B-B14F-4D97-AF65-F5344CB8AC3E}">
        <p14:creationId xmlns:p14="http://schemas.microsoft.com/office/powerpoint/2010/main" val="130942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he-IL" dirty="0" smtClean="0">
                <a:solidFill>
                  <a:srgbClr val="FFFF00"/>
                </a:solidFill>
              </a:rPr>
              <a:t>תוכנית הכנס - המשך</a:t>
            </a:r>
            <a:endParaRPr lang="en-US" dirty="0">
              <a:solidFill>
                <a:srgbClr val="FFFF00"/>
              </a:solidFill>
            </a:endParaRPr>
          </a:p>
        </p:txBody>
      </p:sp>
      <p:sp>
        <p:nvSpPr>
          <p:cNvPr id="3" name="Content Placeholder 2"/>
          <p:cNvSpPr>
            <a:spLocks noGrp="1"/>
          </p:cNvSpPr>
          <p:nvPr>
            <p:ph idx="1"/>
          </p:nvPr>
        </p:nvSpPr>
        <p:spPr>
          <a:xfrm>
            <a:off x="457200" y="1371600"/>
            <a:ext cx="8229600" cy="5105400"/>
          </a:xfrm>
        </p:spPr>
        <p:txBody>
          <a:bodyPr>
            <a:normAutofit fontScale="77500" lnSpcReduction="20000"/>
          </a:bodyPr>
          <a:lstStyle/>
          <a:p>
            <a:pPr marL="0" indent="0" algn="r" rtl="1">
              <a:buNone/>
            </a:pPr>
            <a:r>
              <a:rPr lang="he-IL" b="1" u="sng" dirty="0">
                <a:solidFill>
                  <a:srgbClr val="FFFF00"/>
                </a:solidFill>
              </a:rPr>
              <a:t>קטע 2 בכפר גלעדי</a:t>
            </a:r>
            <a:r>
              <a:rPr lang="he-IL" u="sng" dirty="0">
                <a:solidFill>
                  <a:srgbClr val="FFFF00"/>
                </a:solidFill>
              </a:rPr>
              <a:t> </a:t>
            </a:r>
            <a:r>
              <a:rPr lang="he-IL" b="1" u="sng" dirty="0">
                <a:solidFill>
                  <a:srgbClr val="FFFF00"/>
                </a:solidFill>
              </a:rPr>
              <a:t>– בהנחיית אלי</a:t>
            </a:r>
            <a:endParaRPr lang="en-US" dirty="0">
              <a:solidFill>
                <a:srgbClr val="FFFF00"/>
              </a:solidFill>
            </a:endParaRPr>
          </a:p>
          <a:p>
            <a:pPr algn="r" rtl="1"/>
            <a:r>
              <a:rPr lang="he-IL" dirty="0">
                <a:solidFill>
                  <a:srgbClr val="FFFF00"/>
                </a:solidFill>
              </a:rPr>
              <a:t>דברי פתיחה והקראת מקמה </a:t>
            </a:r>
            <a:endParaRPr lang="en-US" dirty="0">
              <a:solidFill>
                <a:srgbClr val="FFFF00"/>
              </a:solidFill>
            </a:endParaRPr>
          </a:p>
          <a:p>
            <a:pPr algn="r" rtl="1"/>
            <a:r>
              <a:rPr lang="he-IL" dirty="0">
                <a:solidFill>
                  <a:srgbClr val="FFFF00"/>
                </a:solidFill>
              </a:rPr>
              <a:t>הרקדה בסגנון ביודנסה - מרקידה </a:t>
            </a:r>
            <a:endParaRPr lang="en-US" dirty="0">
              <a:solidFill>
                <a:srgbClr val="FFFF00"/>
              </a:solidFill>
            </a:endParaRPr>
          </a:p>
          <a:p>
            <a:pPr algn="r" rtl="1"/>
            <a:r>
              <a:rPr lang="he-IL" dirty="0">
                <a:solidFill>
                  <a:srgbClr val="FFFF00"/>
                </a:solidFill>
              </a:rPr>
              <a:t>שירה בציבור (עם מוזיקה </a:t>
            </a:r>
            <a:r>
              <a:rPr lang="he-IL" dirty="0" smtClean="0">
                <a:solidFill>
                  <a:srgbClr val="FFFF00"/>
                </a:solidFill>
              </a:rPr>
              <a:t>ומקרן) </a:t>
            </a:r>
            <a:endParaRPr lang="en-US" dirty="0">
              <a:solidFill>
                <a:srgbClr val="FFFF00"/>
              </a:solidFill>
            </a:endParaRPr>
          </a:p>
          <a:p>
            <a:pPr algn="r" rtl="1"/>
            <a:r>
              <a:rPr lang="he-IL" dirty="0">
                <a:solidFill>
                  <a:srgbClr val="FFFF00"/>
                </a:solidFill>
              </a:rPr>
              <a:t>חידון משפטים + תמונות </a:t>
            </a:r>
            <a:endParaRPr lang="en-US" dirty="0">
              <a:solidFill>
                <a:srgbClr val="FFFF00"/>
              </a:solidFill>
            </a:endParaRPr>
          </a:p>
          <a:p>
            <a:pPr algn="r" rtl="1"/>
            <a:r>
              <a:rPr lang="he-IL" dirty="0" smtClean="0">
                <a:solidFill>
                  <a:srgbClr val="FFFF00"/>
                </a:solidFill>
              </a:rPr>
              <a:t>שיחזור </a:t>
            </a:r>
            <a:r>
              <a:rPr lang="he-IL" dirty="0">
                <a:solidFill>
                  <a:srgbClr val="FFFF00"/>
                </a:solidFill>
              </a:rPr>
              <a:t>אופרטות </a:t>
            </a:r>
            <a:r>
              <a:rPr lang="he-IL" dirty="0" smtClean="0">
                <a:solidFill>
                  <a:srgbClr val="FFFF00"/>
                </a:solidFill>
              </a:rPr>
              <a:t>וקטעים מתוך </a:t>
            </a:r>
            <a:r>
              <a:rPr lang="he-IL" dirty="0">
                <a:solidFill>
                  <a:srgbClr val="FFFF00"/>
                </a:solidFill>
              </a:rPr>
              <a:t>חוברת סיום יב' (עם הקרנתן על הקיר) – </a:t>
            </a:r>
            <a:r>
              <a:rPr lang="he-IL" u="sng" dirty="0">
                <a:solidFill>
                  <a:srgbClr val="FFFF00"/>
                </a:solidFill>
              </a:rPr>
              <a:t>ע"י </a:t>
            </a:r>
            <a:r>
              <a:rPr lang="he-IL" u="sng" dirty="0" smtClean="0">
                <a:solidFill>
                  <a:srgbClr val="FFFF00"/>
                </a:solidFill>
              </a:rPr>
              <a:t>גוני והכותבים</a:t>
            </a:r>
            <a:endParaRPr lang="en-US" dirty="0">
              <a:solidFill>
                <a:srgbClr val="FFFF00"/>
              </a:solidFill>
            </a:endParaRPr>
          </a:p>
          <a:p>
            <a:pPr algn="r" rtl="1"/>
            <a:r>
              <a:rPr lang="he-IL" dirty="0">
                <a:solidFill>
                  <a:srgbClr val="FFFF00"/>
                </a:solidFill>
              </a:rPr>
              <a:t>סיפורים ומעשיות ע"י המשתתפים – </a:t>
            </a:r>
            <a:r>
              <a:rPr lang="he-IL" u="sng" dirty="0">
                <a:solidFill>
                  <a:srgbClr val="FFFF00"/>
                </a:solidFill>
              </a:rPr>
              <a:t>בסגנון חופשי</a:t>
            </a:r>
            <a:endParaRPr lang="en-US" dirty="0">
              <a:solidFill>
                <a:srgbClr val="FFFF00"/>
              </a:solidFill>
            </a:endParaRPr>
          </a:p>
          <a:p>
            <a:pPr algn="r" rtl="1"/>
            <a:r>
              <a:rPr lang="he-IL" dirty="0">
                <a:solidFill>
                  <a:srgbClr val="FFFF00"/>
                </a:solidFill>
              </a:rPr>
              <a:t>ריקודי עם אל תוך הלילה</a:t>
            </a:r>
            <a:r>
              <a:rPr lang="he-IL" dirty="0" smtClean="0">
                <a:solidFill>
                  <a:srgbClr val="FFFF00"/>
                </a:solidFill>
              </a:rPr>
              <a:t>.</a:t>
            </a:r>
            <a:r>
              <a:rPr lang="en-US" dirty="0" smtClean="0">
                <a:solidFill>
                  <a:srgbClr val="FFFF00"/>
                </a:solidFill>
              </a:rPr>
              <a:t/>
            </a:r>
            <a:br>
              <a:rPr lang="en-US" dirty="0" smtClean="0">
                <a:solidFill>
                  <a:srgbClr val="FFFF00"/>
                </a:solidFill>
              </a:rPr>
            </a:br>
            <a:endParaRPr lang="he-IL" dirty="0" smtClean="0">
              <a:solidFill>
                <a:srgbClr val="FFFF00"/>
              </a:solidFill>
            </a:endParaRPr>
          </a:p>
          <a:p>
            <a:pPr marL="0" indent="0" algn="r" rtl="1">
              <a:buNone/>
            </a:pPr>
            <a:r>
              <a:rPr lang="he-IL" b="1" u="sng" dirty="0" smtClean="0">
                <a:solidFill>
                  <a:srgbClr val="FFFF00"/>
                </a:solidFill>
              </a:rPr>
              <a:t>תכנית </a:t>
            </a:r>
            <a:r>
              <a:rPr lang="he-IL" b="1" u="sng" dirty="0">
                <a:solidFill>
                  <a:srgbClr val="FFFF00"/>
                </a:solidFill>
              </a:rPr>
              <a:t>בוקר יום ששי – 10:00 </a:t>
            </a:r>
            <a:endParaRPr lang="he-IL" b="1" u="sng" dirty="0" smtClean="0">
              <a:solidFill>
                <a:srgbClr val="FFFF00"/>
              </a:solidFill>
            </a:endParaRPr>
          </a:p>
          <a:p>
            <a:pPr algn="r" rtl="1"/>
            <a:r>
              <a:rPr lang="he-IL" dirty="0" smtClean="0">
                <a:solidFill>
                  <a:srgbClr val="FFFF00"/>
                </a:solidFill>
              </a:rPr>
              <a:t>הגעה </a:t>
            </a:r>
            <a:r>
              <a:rPr lang="he-IL" dirty="0">
                <a:solidFill>
                  <a:srgbClr val="FFFF00"/>
                </a:solidFill>
              </a:rPr>
              <a:t>באופן עצמאי לחניון תל דן </a:t>
            </a:r>
            <a:endParaRPr lang="he-IL" dirty="0" smtClean="0">
              <a:solidFill>
                <a:srgbClr val="FFFF00"/>
              </a:solidFill>
            </a:endParaRPr>
          </a:p>
          <a:p>
            <a:pPr algn="r" rtl="1"/>
            <a:r>
              <a:rPr lang="he-IL" dirty="0" smtClean="0">
                <a:solidFill>
                  <a:srgbClr val="FFFF00"/>
                </a:solidFill>
              </a:rPr>
              <a:t>משם </a:t>
            </a:r>
            <a:r>
              <a:rPr lang="he-IL" dirty="0">
                <a:solidFill>
                  <a:srgbClr val="FFFF00"/>
                </a:solidFill>
              </a:rPr>
              <a:t>יוצאים לטיול </a:t>
            </a:r>
            <a:r>
              <a:rPr lang="he-IL" dirty="0" smtClean="0">
                <a:solidFill>
                  <a:srgbClr val="FFFF00"/>
                </a:solidFill>
              </a:rPr>
              <a:t>בשמורה בהנחיית </a:t>
            </a:r>
            <a:r>
              <a:rPr lang="he-IL" dirty="0">
                <a:solidFill>
                  <a:srgbClr val="FFFF00"/>
                </a:solidFill>
              </a:rPr>
              <a:t>שרה תארי שפורן</a:t>
            </a:r>
            <a:r>
              <a:rPr lang="he-IL"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2984116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he-IL" dirty="0" smtClean="0">
                <a:solidFill>
                  <a:srgbClr val="FFFF00"/>
                </a:solidFill>
              </a:rPr>
              <a:t>35. מי בשקף?</a:t>
            </a:r>
            <a:endParaRPr lang="en-US" dirty="0">
              <a:solidFill>
                <a:srgbClr val="FFFF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10847"/>
            <a:ext cx="7848600" cy="456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5805837"/>
            <a:ext cx="9067800" cy="646331"/>
          </a:xfrm>
          <a:prstGeom prst="rect">
            <a:avLst/>
          </a:prstGeom>
        </p:spPr>
        <p:txBody>
          <a:bodyPr wrap="square">
            <a:spAutoFit/>
          </a:bodyPr>
          <a:lstStyle/>
          <a:p>
            <a:pPr algn="ctr" rtl="1"/>
            <a:r>
              <a:rPr lang="he-IL" b="1" dirty="0"/>
              <a:t>עומדים:   מרים בן דוד (אשתו של יצחק), יצחק בן דוד (ז"ל) – מחנך, אורי גור אריה (מחנך), ???</a:t>
            </a:r>
            <a:br>
              <a:rPr lang="he-IL" b="1" dirty="0"/>
            </a:br>
            <a:r>
              <a:rPr lang="he-IL" b="1" dirty="0"/>
              <a:t>למטה:      שרה לבנבראון, מרים ממן, גוני עדן, ???</a:t>
            </a:r>
            <a:endParaRPr lang="en-US" dirty="0">
              <a:effectLst/>
            </a:endParaRPr>
          </a:p>
        </p:txBody>
      </p:sp>
    </p:spTree>
    <p:extLst>
      <p:ext uri="{BB962C8B-B14F-4D97-AF65-F5344CB8AC3E}">
        <p14:creationId xmlns:p14="http://schemas.microsoft.com/office/powerpoint/2010/main" val="399143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he-IL" b="1" dirty="0" smtClean="0">
                <a:solidFill>
                  <a:srgbClr val="FFFF00"/>
                </a:solidFill>
              </a:rPr>
              <a:t>36. זהו </a:t>
            </a:r>
            <a:r>
              <a:rPr lang="he-IL" b="1" dirty="0">
                <a:solidFill>
                  <a:srgbClr val="FFFF00"/>
                </a:solidFill>
              </a:rPr>
              <a:t>מי בשקף? באיזה אירוע צולם? </a:t>
            </a:r>
            <a:r>
              <a:rPr lang="en-US" b="1" dirty="0" smtClean="0">
                <a:solidFill>
                  <a:srgbClr val="FFFF00"/>
                </a:solidFill>
              </a:rPr>
              <a:t/>
            </a:r>
            <a:br>
              <a:rPr lang="en-US" b="1" dirty="0" smtClean="0">
                <a:solidFill>
                  <a:srgbClr val="FFFF00"/>
                </a:solidFill>
              </a:rPr>
            </a:br>
            <a:r>
              <a:rPr lang="he-IL" b="1" dirty="0" smtClean="0">
                <a:solidFill>
                  <a:srgbClr val="FFFF00"/>
                </a:solidFill>
              </a:rPr>
              <a:t>איפה </a:t>
            </a:r>
            <a:r>
              <a:rPr lang="he-IL" b="1" dirty="0">
                <a:solidFill>
                  <a:srgbClr val="FFFF00"/>
                </a:solidFill>
              </a:rPr>
              <a:t>צולם?</a:t>
            </a:r>
            <a:endParaRPr lang="en-US" dirty="0">
              <a:solidFill>
                <a:srgbClr val="FFFF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70859"/>
            <a:ext cx="6096000" cy="439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087" y="1219200"/>
            <a:ext cx="2895600" cy="192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467600" y="3124200"/>
            <a:ext cx="838200" cy="523220"/>
          </a:xfrm>
          <a:prstGeom prst="rect">
            <a:avLst/>
          </a:prstGeom>
        </p:spPr>
        <p:txBody>
          <a:bodyPr wrap="square">
            <a:spAutoFit/>
          </a:bodyPr>
          <a:lstStyle/>
          <a:p>
            <a:pPr algn="ctr"/>
            <a:r>
              <a:rPr lang="he-IL" sz="2800" b="1" dirty="0" smtClean="0">
                <a:solidFill>
                  <a:srgbClr val="FFFF00"/>
                </a:solidFill>
              </a:rPr>
              <a:t>רמז</a:t>
            </a:r>
            <a:endParaRPr lang="en-US" sz="2800" dirty="0">
              <a:solidFill>
                <a:srgbClr val="FFFF00"/>
              </a:solidFill>
            </a:endParaRPr>
          </a:p>
        </p:txBody>
      </p:sp>
      <p:sp>
        <p:nvSpPr>
          <p:cNvPr id="4" name="Rectangle 3"/>
          <p:cNvSpPr/>
          <p:nvPr/>
        </p:nvSpPr>
        <p:spPr>
          <a:xfrm>
            <a:off x="76200" y="5706070"/>
            <a:ext cx="8229600" cy="923330"/>
          </a:xfrm>
          <a:prstGeom prst="rect">
            <a:avLst/>
          </a:prstGeom>
        </p:spPr>
        <p:txBody>
          <a:bodyPr wrap="square">
            <a:spAutoFit/>
          </a:bodyPr>
          <a:lstStyle/>
          <a:p>
            <a:pPr algn="ctr" rtl="1"/>
            <a:r>
              <a:rPr lang="he-IL" b="1" dirty="0"/>
              <a:t>???, ???, ישראל מרום, ברוך אלפר, עמוס נווה, ???, שלמה גרואר, 3 לא מכיתתנו</a:t>
            </a:r>
            <a:br>
              <a:rPr lang="he-IL" b="1" dirty="0"/>
            </a:br>
            <a:r>
              <a:rPr lang="he-IL" b="1" dirty="0"/>
              <a:t>מתחת לברוך – שאול דיק, מתחת לעמוס – עופר דנקנר ז"ל, </a:t>
            </a:r>
            <a:r>
              <a:rPr lang="en-US" b="1" dirty="0" smtClean="0"/>
              <a:t/>
            </a:r>
            <a:br>
              <a:rPr lang="en-US" b="1" dirty="0" smtClean="0"/>
            </a:br>
            <a:r>
              <a:rPr lang="he-IL" b="1" dirty="0" smtClean="0"/>
              <a:t>שניה </a:t>
            </a:r>
            <a:r>
              <a:rPr lang="he-IL" b="1" dirty="0"/>
              <a:t>משמאל למטה – אורנה בן נשר ז"ל</a:t>
            </a:r>
            <a:endParaRPr lang="en-US" dirty="0"/>
          </a:p>
        </p:txBody>
      </p:sp>
    </p:spTree>
    <p:extLst>
      <p:ext uri="{BB962C8B-B14F-4D97-AF65-F5344CB8AC3E}">
        <p14:creationId xmlns:p14="http://schemas.microsoft.com/office/powerpoint/2010/main" val="417580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143000"/>
          </a:xfrm>
        </p:spPr>
        <p:txBody>
          <a:bodyPr>
            <a:normAutofit/>
          </a:bodyPr>
          <a:lstStyle/>
          <a:p>
            <a:r>
              <a:rPr lang="he-IL" b="1" dirty="0" smtClean="0">
                <a:solidFill>
                  <a:srgbClr val="FFFF00"/>
                </a:solidFill>
              </a:rPr>
              <a:t>37. זהו </a:t>
            </a:r>
            <a:r>
              <a:rPr lang="he-IL" b="1" dirty="0">
                <a:solidFill>
                  <a:srgbClr val="FFFF00"/>
                </a:solidFill>
              </a:rPr>
              <a:t>מי בשקף? </a:t>
            </a:r>
            <a:r>
              <a:rPr lang="he-IL" b="1" dirty="0" smtClean="0">
                <a:solidFill>
                  <a:srgbClr val="FFFF00"/>
                </a:solidFill>
              </a:rPr>
              <a:t>איפה </a:t>
            </a:r>
            <a:r>
              <a:rPr lang="he-IL" b="1" dirty="0">
                <a:solidFill>
                  <a:srgbClr val="FFFF00"/>
                </a:solidFill>
              </a:rPr>
              <a:t>צולם?</a:t>
            </a:r>
            <a:endParaRPr lang="en-US" dirty="0">
              <a:solidFill>
                <a:srgbClr val="FFFF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3950884"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876800" y="1600200"/>
            <a:ext cx="4267200" cy="4154984"/>
          </a:xfrm>
          <a:prstGeom prst="rect">
            <a:avLst/>
          </a:prstGeom>
        </p:spPr>
        <p:txBody>
          <a:bodyPr wrap="square">
            <a:spAutoFit/>
          </a:bodyPr>
          <a:lstStyle/>
          <a:p>
            <a:pPr rtl="1"/>
            <a:r>
              <a:rPr lang="he-IL" sz="2400" b="1" dirty="0"/>
              <a:t>ששון (ז"ל), יעקב כוהנים, צביקה, </a:t>
            </a:r>
            <a:r>
              <a:rPr lang="he-IL" sz="2400" b="1" dirty="0" smtClean="0"/>
              <a:t>שמעון</a:t>
            </a:r>
          </a:p>
          <a:p>
            <a:pPr rtl="1"/>
            <a:endParaRPr lang="he-IL" sz="2400" b="1" dirty="0"/>
          </a:p>
          <a:p>
            <a:pPr rtl="1"/>
            <a:endParaRPr lang="he-IL" sz="2400" b="1" dirty="0" smtClean="0"/>
          </a:p>
          <a:p>
            <a:pPr rtl="1"/>
            <a:endParaRPr lang="he-IL" sz="2400" b="1" dirty="0"/>
          </a:p>
          <a:p>
            <a:pPr rtl="1"/>
            <a:endParaRPr lang="he-IL" sz="2400" b="1" dirty="0"/>
          </a:p>
          <a:p>
            <a:pPr rtl="1"/>
            <a:endParaRPr lang="he-IL" sz="2400" b="1" dirty="0" smtClean="0"/>
          </a:p>
          <a:p>
            <a:pPr rtl="1"/>
            <a:r>
              <a:rPr lang="he-IL" sz="2400" b="1" dirty="0"/>
              <a:t>מולי, נורית, סבח (ז"ל)</a:t>
            </a:r>
            <a:br>
              <a:rPr lang="he-IL" sz="2400" b="1" dirty="0"/>
            </a:br>
            <a:r>
              <a:rPr lang="he-IL" sz="2400" b="1" dirty="0" smtClean="0"/>
              <a:t> </a:t>
            </a:r>
          </a:p>
          <a:p>
            <a:pPr rtl="1"/>
            <a:endParaRPr lang="he-IL" sz="2400" b="1" dirty="0"/>
          </a:p>
          <a:p>
            <a:pPr rtl="1"/>
            <a:r>
              <a:rPr lang="he-IL" sz="2400" b="1" dirty="0" smtClean="0"/>
              <a:t>???</a:t>
            </a:r>
            <a:endParaRPr lang="en-US" sz="2400" dirty="0"/>
          </a:p>
        </p:txBody>
      </p:sp>
    </p:spTree>
    <p:extLst>
      <p:ext uri="{BB962C8B-B14F-4D97-AF65-F5344CB8AC3E}">
        <p14:creationId xmlns:p14="http://schemas.microsoft.com/office/powerpoint/2010/main" val="402732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143000"/>
          </a:xfrm>
        </p:spPr>
        <p:txBody>
          <a:bodyPr>
            <a:normAutofit/>
          </a:bodyPr>
          <a:lstStyle/>
          <a:p>
            <a:r>
              <a:rPr lang="he-IL" b="1" dirty="0" smtClean="0">
                <a:solidFill>
                  <a:srgbClr val="FFFF00"/>
                </a:solidFill>
              </a:rPr>
              <a:t>38. זהו </a:t>
            </a:r>
            <a:r>
              <a:rPr lang="he-IL" b="1" dirty="0">
                <a:solidFill>
                  <a:srgbClr val="FFFF00"/>
                </a:solidFill>
              </a:rPr>
              <a:t>מי בשקף? </a:t>
            </a:r>
            <a:r>
              <a:rPr lang="he-IL" b="1" dirty="0" smtClean="0">
                <a:solidFill>
                  <a:srgbClr val="FFFF00"/>
                </a:solidFill>
              </a:rPr>
              <a:t>איפה </a:t>
            </a:r>
            <a:r>
              <a:rPr lang="he-IL" b="1" dirty="0">
                <a:solidFill>
                  <a:srgbClr val="FFFF00"/>
                </a:solidFill>
              </a:rPr>
              <a:t>צולם?</a:t>
            </a:r>
            <a:endParaRPr lang="en-US" dirty="0">
              <a:solidFill>
                <a:srgbClr val="FFFF00"/>
              </a:solidFill>
            </a:endParaRPr>
          </a:p>
        </p:txBody>
      </p:sp>
      <p:sp>
        <p:nvSpPr>
          <p:cNvPr id="8" name="Rectangle 7"/>
          <p:cNvSpPr/>
          <p:nvPr/>
        </p:nvSpPr>
        <p:spPr>
          <a:xfrm>
            <a:off x="381000" y="5939135"/>
            <a:ext cx="7924800" cy="461665"/>
          </a:xfrm>
          <a:prstGeom prst="rect">
            <a:avLst/>
          </a:prstGeom>
        </p:spPr>
        <p:txBody>
          <a:bodyPr wrap="square">
            <a:spAutoFit/>
          </a:bodyPr>
          <a:lstStyle/>
          <a:p>
            <a:pPr algn="r" rtl="1"/>
            <a:r>
              <a:rPr lang="he-IL" sz="2400" b="1" dirty="0"/>
              <a:t>ישראל רוטברט, ??, בני פרידמן, ?? ליאון, יעל, יעקב כוהנים</a:t>
            </a:r>
            <a:endParaRPr lang="en-US" sz="2400" dirty="0"/>
          </a:p>
        </p:txBody>
      </p:sp>
      <p:pic>
        <p:nvPicPr>
          <p:cNvPr id="6" name="Picture 5" descr="C:\Users\Baruch\Desktop\Kiriat Shmona  02-06-2016\Kiriat Shmona Danziger1 31-5-2016\2016-06-071.jpg"/>
          <p:cNvPicPr/>
          <p:nvPr/>
        </p:nvPicPr>
        <p:blipFill rotWithShape="1">
          <a:blip r:embed="rId2" cstate="print">
            <a:extLst>
              <a:ext uri="{28A0092B-C50C-407E-A947-70E740481C1C}">
                <a14:useLocalDpi xmlns:a14="http://schemas.microsoft.com/office/drawing/2010/main" val="0"/>
              </a:ext>
            </a:extLst>
          </a:blip>
          <a:srcRect l="12469"/>
          <a:stretch/>
        </p:blipFill>
        <p:spPr bwMode="auto">
          <a:xfrm>
            <a:off x="228600" y="990599"/>
            <a:ext cx="8305800" cy="4655403"/>
          </a:xfrm>
          <a:prstGeom prst="rect">
            <a:avLst/>
          </a:prstGeom>
          <a:noFill/>
          <a:ln>
            <a:noFill/>
          </a:ln>
        </p:spPr>
      </p:pic>
    </p:spTree>
    <p:extLst>
      <p:ext uri="{BB962C8B-B14F-4D97-AF65-F5344CB8AC3E}">
        <p14:creationId xmlns:p14="http://schemas.microsoft.com/office/powerpoint/2010/main" val="382107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52400"/>
            <a:ext cx="9144000" cy="1143000"/>
          </a:xfrm>
        </p:spPr>
        <p:txBody>
          <a:bodyPr>
            <a:normAutofit/>
          </a:bodyPr>
          <a:lstStyle/>
          <a:p>
            <a:r>
              <a:rPr lang="he-IL" b="1" dirty="0" smtClean="0">
                <a:solidFill>
                  <a:srgbClr val="FFFF00"/>
                </a:solidFill>
              </a:rPr>
              <a:t>39. זהו </a:t>
            </a:r>
            <a:r>
              <a:rPr lang="he-IL" b="1" dirty="0">
                <a:solidFill>
                  <a:srgbClr val="FFFF00"/>
                </a:solidFill>
              </a:rPr>
              <a:t>מי בשקף? </a:t>
            </a:r>
            <a:endParaRPr lang="en-US" dirty="0">
              <a:solidFill>
                <a:srgbClr val="FFFF00"/>
              </a:solidFill>
            </a:endParaRPr>
          </a:p>
        </p:txBody>
      </p:sp>
      <p:sp>
        <p:nvSpPr>
          <p:cNvPr id="8" name="Rectangle 7"/>
          <p:cNvSpPr/>
          <p:nvPr/>
        </p:nvSpPr>
        <p:spPr>
          <a:xfrm>
            <a:off x="0" y="5334000"/>
            <a:ext cx="9144000" cy="1569660"/>
          </a:xfrm>
          <a:prstGeom prst="rect">
            <a:avLst/>
          </a:prstGeom>
        </p:spPr>
        <p:txBody>
          <a:bodyPr wrap="square">
            <a:spAutoFit/>
          </a:bodyPr>
          <a:lstStyle/>
          <a:p>
            <a:pPr algn="ctr" rtl="1"/>
            <a:r>
              <a:rPr lang="he-IL" sz="2400" b="1" dirty="0"/>
              <a:t>יעקב רוזנברג, דוד אזולאי, חיים שומר, חיים סבג, שלמה גרואר, </a:t>
            </a:r>
            <a:r>
              <a:rPr lang="en-US" sz="2400" b="1" dirty="0" smtClean="0"/>
              <a:t/>
            </a:r>
            <a:br>
              <a:rPr lang="en-US" sz="2400" b="1" dirty="0" smtClean="0"/>
            </a:br>
            <a:r>
              <a:rPr lang="he-IL" sz="2400" b="1" dirty="0" smtClean="0"/>
              <a:t>ישראל </a:t>
            </a:r>
            <a:r>
              <a:rPr lang="he-IL" sz="2400" b="1" dirty="0"/>
              <a:t>מרום, ??, ברוך</a:t>
            </a:r>
            <a:br>
              <a:rPr lang="he-IL" sz="2400" b="1" dirty="0"/>
            </a:br>
            <a:r>
              <a:rPr lang="he-IL" sz="2400" b="1" dirty="0"/>
              <a:t>עופר (ז"ל), אבי זלצברג, מיכאל גבור, אליעזר (ז"ל)</a:t>
            </a:r>
            <a:br>
              <a:rPr lang="he-IL" sz="2400" b="1" dirty="0"/>
            </a:br>
            <a:r>
              <a:rPr lang="he-IL" sz="2400" b="1" dirty="0"/>
              <a:t>אורי (ז"ל), צביקה רוגטקביץ</a:t>
            </a:r>
            <a:endParaRPr 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6553200" cy="457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71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52400"/>
            <a:ext cx="9144000" cy="1143000"/>
          </a:xfrm>
        </p:spPr>
        <p:txBody>
          <a:bodyPr>
            <a:normAutofit/>
          </a:bodyPr>
          <a:lstStyle/>
          <a:p>
            <a:r>
              <a:rPr lang="he-IL" b="1" dirty="0" smtClean="0">
                <a:solidFill>
                  <a:srgbClr val="FFFF00"/>
                </a:solidFill>
              </a:rPr>
              <a:t>40. </a:t>
            </a:r>
            <a:r>
              <a:rPr lang="he-IL" b="1" dirty="0">
                <a:solidFill>
                  <a:srgbClr val="FFFF00"/>
                </a:solidFill>
              </a:rPr>
              <a:t>זהו מי בשקף? איפה </a:t>
            </a:r>
            <a:r>
              <a:rPr lang="he-IL" b="1" dirty="0" smtClean="0">
                <a:solidFill>
                  <a:srgbClr val="FFFF00"/>
                </a:solidFill>
              </a:rPr>
              <a:t>צולם ? </a:t>
            </a:r>
            <a:endParaRPr lang="en-US" dirty="0">
              <a:solidFill>
                <a:srgbClr val="FFFF00"/>
              </a:solidFill>
            </a:endParaRPr>
          </a:p>
        </p:txBody>
      </p:sp>
      <p:sp>
        <p:nvSpPr>
          <p:cNvPr id="8" name="Rectangle 7"/>
          <p:cNvSpPr/>
          <p:nvPr/>
        </p:nvSpPr>
        <p:spPr>
          <a:xfrm>
            <a:off x="0" y="5493603"/>
            <a:ext cx="9144000" cy="830997"/>
          </a:xfrm>
          <a:prstGeom prst="rect">
            <a:avLst/>
          </a:prstGeom>
        </p:spPr>
        <p:txBody>
          <a:bodyPr wrap="square">
            <a:spAutoFit/>
          </a:bodyPr>
          <a:lstStyle/>
          <a:p>
            <a:pPr algn="ctr" rtl="1"/>
            <a:r>
              <a:rPr lang="he-IL" sz="2400" b="1" dirty="0"/>
              <a:t>שושנה, שלהבת, קרלה, אודט, רבקה פלזנשטיין, מירי ממן, ??, ??, ??</a:t>
            </a:r>
            <a:br>
              <a:rPr lang="he-IL" sz="2400" b="1" dirty="0"/>
            </a:br>
            <a:r>
              <a:rPr lang="he-IL" sz="2400" b="1" dirty="0"/>
              <a:t>שרה שפורן, בלה שמולה, אברהם זלצברג, גוני, נורית</a:t>
            </a:r>
            <a:endParaRPr lang="en-US" sz="2400" dirty="0"/>
          </a:p>
        </p:txBody>
      </p:sp>
      <p:pic>
        <p:nvPicPr>
          <p:cNvPr id="6" name="Picture 5" descr="C:\Users\Baruch\Desktop\Kiriat Shmona  02-06-2016\Kiriat Shmona Danziger1 31-5-2016\2016-06-044.jpg"/>
          <p:cNvPicPr/>
          <p:nvPr/>
        </p:nvPicPr>
        <p:blipFill rotWithShape="1">
          <a:blip r:embed="rId2">
            <a:extLst>
              <a:ext uri="{28A0092B-C50C-407E-A947-70E740481C1C}">
                <a14:useLocalDpi xmlns:a14="http://schemas.microsoft.com/office/drawing/2010/main" val="0"/>
              </a:ext>
            </a:extLst>
          </a:blip>
          <a:srcRect l="4327" t="12402" r="5289" b="10411"/>
          <a:stretch/>
        </p:blipFill>
        <p:spPr bwMode="auto">
          <a:xfrm>
            <a:off x="685800" y="838200"/>
            <a:ext cx="7696200" cy="4495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129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52400"/>
            <a:ext cx="9144000" cy="1143000"/>
          </a:xfrm>
        </p:spPr>
        <p:txBody>
          <a:bodyPr>
            <a:normAutofit/>
          </a:bodyPr>
          <a:lstStyle/>
          <a:p>
            <a:r>
              <a:rPr lang="he-IL" b="1" dirty="0" smtClean="0">
                <a:solidFill>
                  <a:srgbClr val="FFFF00"/>
                </a:solidFill>
              </a:rPr>
              <a:t>41. </a:t>
            </a:r>
            <a:r>
              <a:rPr lang="he-IL" b="1" dirty="0">
                <a:solidFill>
                  <a:srgbClr val="FFFF00"/>
                </a:solidFill>
              </a:rPr>
              <a:t>זהו של מי הישבנים </a:t>
            </a:r>
            <a:r>
              <a:rPr lang="he-IL" b="1" dirty="0" smtClean="0">
                <a:solidFill>
                  <a:srgbClr val="FFFF00"/>
                </a:solidFill>
              </a:rPr>
              <a:t>בשקף ? </a:t>
            </a:r>
            <a:endParaRPr lang="en-US" dirty="0">
              <a:solidFill>
                <a:srgbClr val="FFFF00"/>
              </a:solidFill>
            </a:endParaRPr>
          </a:p>
        </p:txBody>
      </p:sp>
      <p:sp>
        <p:nvSpPr>
          <p:cNvPr id="8" name="Rectangle 7"/>
          <p:cNvSpPr/>
          <p:nvPr/>
        </p:nvSpPr>
        <p:spPr>
          <a:xfrm>
            <a:off x="0" y="5493603"/>
            <a:ext cx="9144000" cy="461665"/>
          </a:xfrm>
          <a:prstGeom prst="rect">
            <a:avLst/>
          </a:prstGeom>
        </p:spPr>
        <p:txBody>
          <a:bodyPr wrap="square">
            <a:spAutoFit/>
          </a:bodyPr>
          <a:lstStyle/>
          <a:p>
            <a:pPr algn="ctr" rtl="1"/>
            <a:r>
              <a:rPr lang="he-IL" sz="2400" dirty="0"/>
              <a:t>אביבה ומולי – רואים את הפנים. היתר ??????</a:t>
            </a:r>
            <a:endParaRPr lang="en-US"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6553200" cy="441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05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52400"/>
            <a:ext cx="9144000" cy="1143000"/>
          </a:xfrm>
        </p:spPr>
        <p:txBody>
          <a:bodyPr>
            <a:normAutofit/>
          </a:bodyPr>
          <a:lstStyle/>
          <a:p>
            <a:r>
              <a:rPr lang="he-IL" b="1" dirty="0" smtClean="0">
                <a:solidFill>
                  <a:srgbClr val="FFFF00"/>
                </a:solidFill>
              </a:rPr>
              <a:t>42. </a:t>
            </a:r>
            <a:r>
              <a:rPr lang="he-IL" b="1" dirty="0">
                <a:solidFill>
                  <a:srgbClr val="FFFF00"/>
                </a:solidFill>
              </a:rPr>
              <a:t>זהו מי בשקף? איפה </a:t>
            </a:r>
            <a:r>
              <a:rPr lang="he-IL" b="1" dirty="0" smtClean="0">
                <a:solidFill>
                  <a:srgbClr val="FFFF00"/>
                </a:solidFill>
              </a:rPr>
              <a:t>צולם? </a:t>
            </a:r>
            <a:endParaRPr lang="en-US" dirty="0">
              <a:solidFill>
                <a:srgbClr val="FFFF00"/>
              </a:solidFill>
            </a:endParaRPr>
          </a:p>
        </p:txBody>
      </p:sp>
      <p:sp>
        <p:nvSpPr>
          <p:cNvPr id="8" name="Rectangle 7"/>
          <p:cNvSpPr/>
          <p:nvPr/>
        </p:nvSpPr>
        <p:spPr>
          <a:xfrm>
            <a:off x="0" y="5334000"/>
            <a:ext cx="9144000" cy="1569660"/>
          </a:xfrm>
          <a:prstGeom prst="rect">
            <a:avLst/>
          </a:prstGeom>
        </p:spPr>
        <p:txBody>
          <a:bodyPr wrap="square">
            <a:spAutoFit/>
          </a:bodyPr>
          <a:lstStyle/>
          <a:p>
            <a:pPr algn="ctr" rtl="1"/>
            <a:r>
              <a:rPr lang="he-IL" sz="2400" b="1" dirty="0"/>
              <a:t>צולם בדנציגר על רקע אולם הספורט</a:t>
            </a:r>
            <a:br>
              <a:rPr lang="he-IL" sz="2400" b="1" dirty="0"/>
            </a:br>
            <a:r>
              <a:rPr lang="he-IL" sz="2400" b="1" dirty="0"/>
              <a:t>ישראל, ברוך, חיים, שמעון אלבז, ???, שלמה גרואר, עופר (ז"ל)</a:t>
            </a:r>
            <a:br>
              <a:rPr lang="he-IL" sz="2400" b="1" dirty="0"/>
            </a:br>
            <a:r>
              <a:rPr lang="he-IL" sz="2400" b="1" dirty="0"/>
              <a:t>שרה, אביבה או בלה (?), קרלה, חנה, אודט</a:t>
            </a:r>
            <a:br>
              <a:rPr lang="he-IL" sz="2400" b="1" dirty="0"/>
            </a:br>
            <a:r>
              <a:rPr lang="he-IL" sz="2400" b="1" dirty="0"/>
              <a:t>שלהבת, שרה שידלצקי, גוני, מרים</a:t>
            </a:r>
            <a:endParaRPr lang="en-US"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549" y="685800"/>
            <a:ext cx="6643851" cy="465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2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52400"/>
            <a:ext cx="9144000" cy="1143000"/>
          </a:xfrm>
        </p:spPr>
        <p:txBody>
          <a:bodyPr>
            <a:normAutofit/>
          </a:bodyPr>
          <a:lstStyle/>
          <a:p>
            <a:r>
              <a:rPr lang="he-IL" b="1" dirty="0" smtClean="0">
                <a:solidFill>
                  <a:srgbClr val="FFFF00"/>
                </a:solidFill>
              </a:rPr>
              <a:t>43</a:t>
            </a:r>
            <a:r>
              <a:rPr lang="he-IL" b="1" dirty="0">
                <a:solidFill>
                  <a:srgbClr val="FFFF00"/>
                </a:solidFill>
              </a:rPr>
              <a:t>. זהו מי בשקף? איפה צולם? </a:t>
            </a:r>
            <a:endParaRPr lang="en-US" dirty="0">
              <a:solidFill>
                <a:srgbClr val="FFFF00"/>
              </a:solidFill>
            </a:endParaRPr>
          </a:p>
        </p:txBody>
      </p:sp>
      <p:sp>
        <p:nvSpPr>
          <p:cNvPr id="8" name="Rectangle 7"/>
          <p:cNvSpPr/>
          <p:nvPr/>
        </p:nvSpPr>
        <p:spPr>
          <a:xfrm>
            <a:off x="0" y="4038600"/>
            <a:ext cx="9144000" cy="2677656"/>
          </a:xfrm>
          <a:prstGeom prst="rect">
            <a:avLst/>
          </a:prstGeom>
        </p:spPr>
        <p:txBody>
          <a:bodyPr wrap="square">
            <a:spAutoFit/>
          </a:bodyPr>
          <a:lstStyle/>
          <a:p>
            <a:pPr algn="ctr" rtl="1"/>
            <a:r>
              <a:rPr lang="he-IL" sz="2400" b="1" dirty="0"/>
              <a:t>כנס מחזור באולם התרבות בקרית שמונה, 1999</a:t>
            </a:r>
            <a:br>
              <a:rPr lang="he-IL" sz="2400" b="1" dirty="0"/>
            </a:br>
            <a:r>
              <a:rPr lang="he-IL" sz="2400" b="1" dirty="0"/>
              <a:t>עליזה (של מיכאל), מיכאל, יהודית קריספיל, נורית, בלה, דוד אזולאי, ברוך, אלכס זלצר, ישראל מרום, מולי, מיכאל חוטא, אורי (ז"ל), דני ג'והרי, יצחק גביאן, צביקה רגב, ששון (ז"ל), ??, יצחק בן דוד (ז"ל), שלהבת, דוד נאור, חיים שומר</a:t>
            </a:r>
            <a:br>
              <a:rPr lang="he-IL" sz="2400" b="1" dirty="0"/>
            </a:br>
            <a:r>
              <a:rPr lang="he-IL" sz="2400" b="1" dirty="0"/>
              <a:t>קרלה, חנה רווח, יואל, שמעון חי, ??, זמירה, ??, אלי לוזון, שרה שפורן, אברהם זלצברג, שמעון גמרסני, גוני, ישראל רוטברט</a:t>
            </a:r>
            <a:endParaRPr lang="en-US" sz="24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939" b="18832"/>
          <a:stretch/>
        </p:blipFill>
        <p:spPr bwMode="auto">
          <a:xfrm>
            <a:off x="1219200" y="762000"/>
            <a:ext cx="5486400" cy="323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2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endParaRPr lang="he-IL" sz="6000" b="1" dirty="0"/>
          </a:p>
          <a:p>
            <a:pPr marL="0" indent="0" algn="ctr">
              <a:buNone/>
            </a:pPr>
            <a:r>
              <a:rPr lang="he-IL" sz="6000" b="1" dirty="0" smtClean="0">
                <a:solidFill>
                  <a:srgbClr val="FFFF00"/>
                </a:solidFill>
              </a:rPr>
              <a:t>סוף החידון</a:t>
            </a:r>
            <a:endParaRPr lang="en-US" sz="6000" b="1" dirty="0">
              <a:solidFill>
                <a:srgbClr val="FFFF00"/>
              </a:solidFill>
            </a:endParaRPr>
          </a:p>
        </p:txBody>
      </p:sp>
    </p:spTree>
    <p:extLst>
      <p:ext uri="{BB962C8B-B14F-4D97-AF65-F5344CB8AC3E}">
        <p14:creationId xmlns:p14="http://schemas.microsoft.com/office/powerpoint/2010/main" val="1726971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he-IL" dirty="0" smtClean="0">
                <a:solidFill>
                  <a:srgbClr val="FFFF00"/>
                </a:solidFill>
              </a:rPr>
              <a:t>פרוספר אזרן – לשעבר ראש העיריה</a:t>
            </a:r>
            <a:br>
              <a:rPr lang="he-IL" dirty="0" smtClean="0">
                <a:solidFill>
                  <a:srgbClr val="FFFF00"/>
                </a:solidFill>
              </a:rPr>
            </a:br>
            <a:r>
              <a:rPr lang="he-IL" dirty="0" smtClean="0">
                <a:solidFill>
                  <a:srgbClr val="FFFF00"/>
                </a:solidFill>
              </a:rPr>
              <a:t>ותלמיד דנציגר</a:t>
            </a:r>
            <a:endParaRPr lang="en-US" dirty="0">
              <a:solidFill>
                <a:srgbClr val="FFFF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84" y="1099161"/>
            <a:ext cx="4167116" cy="278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38600"/>
            <a:ext cx="3672630" cy="281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038600"/>
            <a:ext cx="42291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098882"/>
            <a:ext cx="4124325" cy="278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91863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a:lstStyle/>
          <a:p>
            <a:r>
              <a:rPr lang="he-IL" b="1" dirty="0" smtClean="0">
                <a:solidFill>
                  <a:srgbClr val="FFFF00"/>
                </a:solidFill>
              </a:rPr>
              <a:t>כנס מחזור ג' – בי"ס תיכון מקיף ע"ש דנציגר – קרית שמונה</a:t>
            </a:r>
            <a:endParaRPr lang="en-US" b="1" dirty="0">
              <a:solidFill>
                <a:srgbClr val="FFFF00"/>
              </a:solidFill>
            </a:endParaRPr>
          </a:p>
        </p:txBody>
      </p:sp>
      <p:sp>
        <p:nvSpPr>
          <p:cNvPr id="3" name="Subtitle 2"/>
          <p:cNvSpPr>
            <a:spLocks noGrp="1"/>
          </p:cNvSpPr>
          <p:nvPr>
            <p:ph type="subTitle" idx="1"/>
          </p:nvPr>
        </p:nvSpPr>
        <p:spPr/>
        <p:txBody>
          <a:bodyPr>
            <a:normAutofit/>
          </a:bodyPr>
          <a:lstStyle/>
          <a:p>
            <a:r>
              <a:rPr lang="he-IL" sz="4400" dirty="0" smtClean="0">
                <a:solidFill>
                  <a:srgbClr val="FFFF00"/>
                </a:solidFill>
                <a:latin typeface="+mj-lt"/>
                <a:ea typeface="+mj-ea"/>
                <a:cs typeface="+mj-cs"/>
              </a:rPr>
              <a:t>אופרטות מכיתה יב'</a:t>
            </a:r>
            <a:endParaRPr lang="en-US" sz="4400" dirty="0">
              <a:solidFill>
                <a:srgbClr val="FFFF00"/>
              </a:solidFill>
              <a:latin typeface="+mj-lt"/>
              <a:ea typeface="+mj-ea"/>
              <a:cs typeface="+mj-cs"/>
            </a:endParaRPr>
          </a:p>
        </p:txBody>
      </p:sp>
    </p:spTree>
    <p:extLst>
      <p:ext uri="{BB962C8B-B14F-4D97-AF65-F5344CB8AC3E}">
        <p14:creationId xmlns:p14="http://schemas.microsoft.com/office/powerpoint/2010/main" val="11090037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9042" y="4586610"/>
            <a:ext cx="4063999" cy="227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81000"/>
            <a:ext cx="8229600" cy="1143000"/>
          </a:xfrm>
        </p:spPr>
        <p:txBody>
          <a:bodyPr/>
          <a:lstStyle/>
          <a:p>
            <a:r>
              <a:rPr lang="he-IL" b="1" dirty="0">
                <a:solidFill>
                  <a:srgbClr val="FFFF00"/>
                </a:solidFill>
              </a:rPr>
              <a:t>אינני אשם, אינני </a:t>
            </a:r>
            <a:r>
              <a:rPr lang="he-IL" b="1" dirty="0" smtClean="0">
                <a:solidFill>
                  <a:srgbClr val="FFFF00"/>
                </a:solidFill>
              </a:rPr>
              <a:t>אשם – מסיבת פורים</a:t>
            </a:r>
            <a:endParaRPr lang="en-US" b="1" dirty="0">
              <a:solidFill>
                <a:srgbClr val="FFFF00"/>
              </a:solidFill>
            </a:endParaRPr>
          </a:p>
        </p:txBody>
      </p:sp>
      <p:sp>
        <p:nvSpPr>
          <p:cNvPr id="3" name="Content Placeholder 2"/>
          <p:cNvSpPr>
            <a:spLocks noGrp="1"/>
          </p:cNvSpPr>
          <p:nvPr>
            <p:ph idx="1"/>
          </p:nvPr>
        </p:nvSpPr>
        <p:spPr>
          <a:xfrm>
            <a:off x="6096000" y="609600"/>
            <a:ext cx="2895600" cy="5002113"/>
          </a:xfrm>
        </p:spPr>
        <p:txBody>
          <a:bodyPr>
            <a:normAutofit fontScale="47500" lnSpcReduction="20000"/>
          </a:bodyPr>
          <a:lstStyle/>
          <a:p>
            <a:pPr marL="0" indent="0" algn="r" rtl="1">
              <a:buNone/>
            </a:pPr>
            <a:r>
              <a:rPr lang="he-IL" sz="3700" b="1" dirty="0">
                <a:solidFill>
                  <a:srgbClr val="FFFF00"/>
                </a:solidFill>
              </a:rPr>
              <a:t>אנו אסירים של כיסא ושולחן</a:t>
            </a:r>
            <a:endParaRPr lang="en-US" sz="3700" b="1" dirty="0">
              <a:solidFill>
                <a:srgbClr val="FFFF00"/>
              </a:solidFill>
            </a:endParaRPr>
          </a:p>
          <a:p>
            <a:pPr marL="0" indent="0" algn="r" rtl="1">
              <a:buNone/>
            </a:pPr>
            <a:r>
              <a:rPr lang="he-IL" sz="3700" b="1" dirty="0">
                <a:solidFill>
                  <a:srgbClr val="FFFF00"/>
                </a:solidFill>
              </a:rPr>
              <a:t>פסים בבגדינו, פסים במבחן.</a:t>
            </a:r>
            <a:endParaRPr lang="en-US" sz="3700" b="1" dirty="0">
              <a:solidFill>
                <a:srgbClr val="FFFF00"/>
              </a:solidFill>
            </a:endParaRPr>
          </a:p>
          <a:p>
            <a:pPr marL="0" indent="0" algn="r" rtl="1">
              <a:buNone/>
            </a:pPr>
            <a:r>
              <a:rPr lang="he-IL" sz="3700" b="1" dirty="0">
                <a:solidFill>
                  <a:srgbClr val="FFFF00"/>
                </a:solidFill>
              </a:rPr>
              <a:t>לכך לא נדאג, חלילה וחס.</a:t>
            </a:r>
            <a:endParaRPr lang="en-US" sz="3700" b="1" dirty="0">
              <a:solidFill>
                <a:srgbClr val="FFFF00"/>
              </a:solidFill>
            </a:endParaRPr>
          </a:p>
          <a:p>
            <a:pPr marL="0" indent="0" algn="r" rtl="1">
              <a:buNone/>
            </a:pPr>
            <a:r>
              <a:rPr lang="he-IL" sz="3700" b="1" dirty="0">
                <a:solidFill>
                  <a:srgbClr val="FFFF00"/>
                </a:solidFill>
              </a:rPr>
              <a:t>כי על הכול שמים אנו פס.</a:t>
            </a:r>
            <a:endParaRPr lang="en-US" sz="3700" b="1" dirty="0">
              <a:solidFill>
                <a:srgbClr val="FFFF00"/>
              </a:solidFill>
            </a:endParaRPr>
          </a:p>
          <a:p>
            <a:pPr marL="0" indent="0" algn="r" rtl="1">
              <a:buNone/>
            </a:pPr>
            <a:r>
              <a:rPr lang="he-IL" sz="3700" b="1" dirty="0">
                <a:solidFill>
                  <a:srgbClr val="FFFF00"/>
                </a:solidFill>
              </a:rPr>
              <a:t> </a:t>
            </a:r>
            <a:endParaRPr lang="en-US" sz="3700" b="1" dirty="0">
              <a:solidFill>
                <a:srgbClr val="FFFF00"/>
              </a:solidFill>
            </a:endParaRPr>
          </a:p>
          <a:p>
            <a:pPr marL="0" indent="0" algn="r" rtl="1">
              <a:buNone/>
            </a:pPr>
            <a:r>
              <a:rPr lang="he-IL" sz="3700" b="1" dirty="0">
                <a:solidFill>
                  <a:srgbClr val="FFFFFF"/>
                </a:solidFill>
              </a:rPr>
              <a:t>פזמון חוזר</a:t>
            </a:r>
            <a:r>
              <a:rPr lang="he-IL" sz="3700" b="1" dirty="0">
                <a:solidFill>
                  <a:srgbClr val="FFFF00"/>
                </a:solidFill>
              </a:rPr>
              <a:t>: אדוני המורה, גבירתי המורה,</a:t>
            </a:r>
            <a:endParaRPr lang="en-US" sz="3700" b="1" dirty="0">
              <a:solidFill>
                <a:srgbClr val="FFFF00"/>
              </a:solidFill>
            </a:endParaRPr>
          </a:p>
          <a:p>
            <a:pPr marL="0" indent="0" algn="r" rtl="1">
              <a:buNone/>
            </a:pPr>
            <a:r>
              <a:rPr lang="he-IL" sz="3700" b="1" dirty="0">
                <a:solidFill>
                  <a:srgbClr val="FFFF00"/>
                </a:solidFill>
              </a:rPr>
              <a:t>זו האמת, האמת המרה.</a:t>
            </a:r>
            <a:endParaRPr lang="en-US" sz="3700" b="1" dirty="0">
              <a:solidFill>
                <a:srgbClr val="FFFF00"/>
              </a:solidFill>
            </a:endParaRPr>
          </a:p>
          <a:p>
            <a:pPr marL="0" indent="0" algn="r" rtl="1">
              <a:buNone/>
            </a:pPr>
            <a:r>
              <a:rPr lang="he-IL" sz="3700" b="1" dirty="0">
                <a:solidFill>
                  <a:srgbClr val="FFFF00"/>
                </a:solidFill>
              </a:rPr>
              <a:t>אז למה אתה לי "מספיק" כאן רושם?</a:t>
            </a:r>
            <a:endParaRPr lang="en-US" sz="3700" b="1" dirty="0">
              <a:solidFill>
                <a:srgbClr val="FFFF00"/>
              </a:solidFill>
            </a:endParaRPr>
          </a:p>
          <a:p>
            <a:pPr marL="0" indent="0" algn="r" rtl="1">
              <a:buNone/>
            </a:pPr>
            <a:r>
              <a:rPr lang="he-IL" sz="3700" b="1" dirty="0">
                <a:solidFill>
                  <a:srgbClr val="FFFF00"/>
                </a:solidFill>
              </a:rPr>
              <a:t>אינני אשם, אינני אשם!!</a:t>
            </a:r>
            <a:endParaRPr lang="en-US" sz="3700" b="1" dirty="0">
              <a:solidFill>
                <a:srgbClr val="FFFF00"/>
              </a:solidFill>
            </a:endParaRPr>
          </a:p>
          <a:p>
            <a:pPr marL="0" indent="0" algn="r" rtl="1">
              <a:buNone/>
            </a:pPr>
            <a:r>
              <a:rPr lang="he-IL" sz="3700" b="1" dirty="0">
                <a:solidFill>
                  <a:srgbClr val="FFFF00"/>
                </a:solidFill>
              </a:rPr>
              <a:t> </a:t>
            </a:r>
            <a:endParaRPr lang="en-US" sz="3700" b="1" dirty="0">
              <a:solidFill>
                <a:srgbClr val="FFFF00"/>
              </a:solidFill>
            </a:endParaRPr>
          </a:p>
          <a:p>
            <a:pPr marL="0" indent="0" algn="r" rtl="1">
              <a:buNone/>
            </a:pPr>
            <a:r>
              <a:rPr lang="he-IL" sz="3700" b="1" dirty="0">
                <a:solidFill>
                  <a:srgbClr val="FFFF00"/>
                </a:solidFill>
              </a:rPr>
              <a:t>על ציון בספרות אינני בוכה.</a:t>
            </a:r>
            <a:endParaRPr lang="en-US" sz="3700" b="1" dirty="0">
              <a:solidFill>
                <a:srgbClr val="FFFF00"/>
              </a:solidFill>
            </a:endParaRPr>
          </a:p>
          <a:p>
            <a:pPr marL="0" indent="0" algn="r" rtl="1">
              <a:buNone/>
            </a:pPr>
            <a:r>
              <a:rPr lang="he-IL" sz="3700" b="1" dirty="0">
                <a:solidFill>
                  <a:srgbClr val="FFFF00"/>
                </a:solidFill>
              </a:rPr>
              <a:t>אם קיבלתי "מספיק" זו אשמת המורה.</a:t>
            </a:r>
            <a:endParaRPr lang="en-US" sz="3700" b="1" dirty="0">
              <a:solidFill>
                <a:srgbClr val="FFFF00"/>
              </a:solidFill>
            </a:endParaRPr>
          </a:p>
          <a:p>
            <a:pPr marL="0" indent="0" algn="r" rtl="1">
              <a:buNone/>
            </a:pPr>
            <a:r>
              <a:rPr lang="he-IL" sz="3700" b="1" dirty="0">
                <a:solidFill>
                  <a:srgbClr val="FFFF00"/>
                </a:solidFill>
              </a:rPr>
              <a:t>כדי להצליח </a:t>
            </a:r>
            <a:r>
              <a:rPr lang="he-IL" sz="3700" b="1" dirty="0">
                <a:solidFill>
                  <a:schemeClr val="bg1"/>
                </a:solidFill>
              </a:rPr>
              <a:t>עשיתי הכול.</a:t>
            </a:r>
            <a:endParaRPr lang="en-US" sz="3700" b="1" dirty="0">
              <a:solidFill>
                <a:schemeClr val="bg1"/>
              </a:solidFill>
            </a:endParaRPr>
          </a:p>
          <a:p>
            <a:pPr marL="0" indent="0" algn="r" rtl="1">
              <a:buNone/>
            </a:pPr>
            <a:r>
              <a:rPr lang="he-IL" sz="3700" b="1" dirty="0">
                <a:solidFill>
                  <a:srgbClr val="FFFF00"/>
                </a:solidFill>
              </a:rPr>
              <a:t>אפילו פתקה </a:t>
            </a:r>
            <a:r>
              <a:rPr lang="he-IL" sz="3700" b="1" dirty="0">
                <a:solidFill>
                  <a:schemeClr val="bg1"/>
                </a:solidFill>
              </a:rPr>
              <a:t>הכינותי אתמול.  </a:t>
            </a:r>
            <a:endParaRPr lang="he-IL" sz="3700" b="1" dirty="0" smtClean="0">
              <a:solidFill>
                <a:schemeClr val="bg1"/>
              </a:solidFill>
            </a:endParaRPr>
          </a:p>
          <a:p>
            <a:pPr marL="0" indent="0" algn="r" rtl="1">
              <a:buNone/>
            </a:pPr>
            <a:r>
              <a:rPr lang="he-IL" sz="3800" b="1" dirty="0" smtClean="0">
                <a:solidFill>
                  <a:srgbClr val="FFFFFF"/>
                </a:solidFill>
              </a:rPr>
              <a:t>פזמון</a:t>
            </a:r>
            <a:r>
              <a:rPr lang="he-IL" sz="3800" b="1" dirty="0">
                <a:solidFill>
                  <a:srgbClr val="FFFFFF"/>
                </a:solidFill>
              </a:rPr>
              <a:t>...</a:t>
            </a:r>
            <a:endParaRPr lang="en-US" sz="3800" b="1" dirty="0">
              <a:solidFill>
                <a:srgbClr val="FFFFFF"/>
              </a:solidFill>
            </a:endParaRPr>
          </a:p>
          <a:p>
            <a:pPr marL="0" indent="0" algn="r" rtl="1">
              <a:buNone/>
            </a:pPr>
            <a:endParaRPr lang="en-US" sz="3700" b="1" dirty="0">
              <a:solidFill>
                <a:srgbClr val="FFFF00"/>
              </a:solidFill>
            </a:endParaRPr>
          </a:p>
        </p:txBody>
      </p:sp>
      <p:sp>
        <p:nvSpPr>
          <p:cNvPr id="4" name="Content Placeholder 3"/>
          <p:cNvSpPr txBox="1">
            <a:spLocks/>
          </p:cNvSpPr>
          <p:nvPr/>
        </p:nvSpPr>
        <p:spPr>
          <a:xfrm>
            <a:off x="838200" y="1295400"/>
            <a:ext cx="4114800" cy="500211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lgn="r" rtl="1">
              <a:buFont typeface="+mj-lt"/>
              <a:buAutoNum type="arabicPeriod"/>
            </a:pPr>
            <a:endParaRPr lang="en-US" sz="1600" b="1" dirty="0"/>
          </a:p>
        </p:txBody>
      </p:sp>
      <p:sp>
        <p:nvSpPr>
          <p:cNvPr id="5" name="Rectangle 4"/>
          <p:cNvSpPr/>
          <p:nvPr/>
        </p:nvSpPr>
        <p:spPr>
          <a:xfrm>
            <a:off x="-76200" y="2409885"/>
            <a:ext cx="3581400" cy="4524315"/>
          </a:xfrm>
          <a:prstGeom prst="rect">
            <a:avLst/>
          </a:prstGeom>
        </p:spPr>
        <p:txBody>
          <a:bodyPr wrap="square">
            <a:spAutoFit/>
          </a:bodyPr>
          <a:lstStyle/>
          <a:p>
            <a:pPr algn="r" rtl="1"/>
            <a:r>
              <a:rPr lang="he-IL" b="1" dirty="0">
                <a:solidFill>
                  <a:srgbClr val="FFFF00"/>
                </a:solidFill>
              </a:rPr>
              <a:t>הפרצה לגנב קורצת, קוראת.</a:t>
            </a:r>
            <a:endParaRPr lang="en-US" b="1" dirty="0">
              <a:solidFill>
                <a:srgbClr val="FFFF00"/>
              </a:solidFill>
            </a:endParaRPr>
          </a:p>
          <a:p>
            <a:pPr algn="r" rtl="1"/>
            <a:r>
              <a:rPr lang="he-IL" b="1" dirty="0">
                <a:solidFill>
                  <a:srgbClr val="FFFF00"/>
                </a:solidFill>
              </a:rPr>
              <a:t>לתלמיד הבחינה גם היא תאותת.</a:t>
            </a:r>
            <a:endParaRPr lang="en-US" b="1" dirty="0">
              <a:solidFill>
                <a:srgbClr val="FFFF00"/>
              </a:solidFill>
            </a:endParaRPr>
          </a:p>
          <a:p>
            <a:pPr algn="r" rtl="1"/>
            <a:r>
              <a:rPr lang="he-IL" b="1" dirty="0">
                <a:solidFill>
                  <a:srgbClr val="FFFF00"/>
                </a:solidFill>
              </a:rPr>
              <a:t>ואם המורה על כך לא חושב,</a:t>
            </a:r>
            <a:endParaRPr lang="en-US" b="1" dirty="0">
              <a:solidFill>
                <a:srgbClr val="FFFF00"/>
              </a:solidFill>
            </a:endParaRPr>
          </a:p>
          <a:p>
            <a:pPr algn="r" rtl="1"/>
            <a:r>
              <a:rPr lang="he-IL" b="1" dirty="0">
                <a:solidFill>
                  <a:srgbClr val="FFFF00"/>
                </a:solidFill>
              </a:rPr>
              <a:t>חיש קל אנוכי אותה כבר סוחב.  </a:t>
            </a:r>
            <a:endParaRPr lang="he-IL" b="1" dirty="0" smtClean="0">
              <a:solidFill>
                <a:srgbClr val="FFFF00"/>
              </a:solidFill>
            </a:endParaRPr>
          </a:p>
          <a:p>
            <a:pPr algn="r" rtl="1"/>
            <a:endParaRPr lang="he-IL" b="1" dirty="0">
              <a:solidFill>
                <a:srgbClr val="FFFF00"/>
              </a:solidFill>
            </a:endParaRPr>
          </a:p>
          <a:p>
            <a:pPr algn="r" rtl="1"/>
            <a:r>
              <a:rPr lang="he-IL" b="1" dirty="0">
                <a:solidFill>
                  <a:srgbClr val="FFFFFF"/>
                </a:solidFill>
              </a:rPr>
              <a:t>פזמון..</a:t>
            </a:r>
            <a:endParaRPr lang="en-US" b="1" dirty="0">
              <a:solidFill>
                <a:srgbClr val="FFFFFF"/>
              </a:solidFill>
            </a:endParaRPr>
          </a:p>
          <a:p>
            <a:pPr algn="r" rtl="1"/>
            <a:r>
              <a:rPr lang="he-IL" b="1" dirty="0">
                <a:solidFill>
                  <a:srgbClr val="FFFF00"/>
                </a:solidFill>
              </a:rPr>
              <a:t> </a:t>
            </a:r>
            <a:endParaRPr lang="en-US" b="1" dirty="0">
              <a:solidFill>
                <a:srgbClr val="FFFF00"/>
              </a:solidFill>
            </a:endParaRPr>
          </a:p>
          <a:p>
            <a:pPr algn="r" rtl="1"/>
            <a:r>
              <a:rPr lang="he-IL" b="1" dirty="0">
                <a:solidFill>
                  <a:srgbClr val="FFFF00"/>
                </a:solidFill>
              </a:rPr>
              <a:t>שעורים להיום הכינותי מזמן.</a:t>
            </a:r>
            <a:endParaRPr lang="en-US" b="1" dirty="0">
              <a:solidFill>
                <a:srgbClr val="FFFF00"/>
              </a:solidFill>
            </a:endParaRPr>
          </a:p>
          <a:p>
            <a:pPr algn="r" rtl="1"/>
            <a:r>
              <a:rPr lang="he-IL" b="1" dirty="0">
                <a:solidFill>
                  <a:srgbClr val="FFFF00"/>
                </a:solidFill>
              </a:rPr>
              <a:t>מחברת שכחתי. במקרה, כמובן.</a:t>
            </a:r>
            <a:endParaRPr lang="en-US" b="1" dirty="0">
              <a:solidFill>
                <a:srgbClr val="FFFF00"/>
              </a:solidFill>
            </a:endParaRPr>
          </a:p>
          <a:p>
            <a:pPr algn="r" rtl="1"/>
            <a:r>
              <a:rPr lang="he-IL" b="1" dirty="0">
                <a:solidFill>
                  <a:srgbClr val="FFFF00"/>
                </a:solidFill>
              </a:rPr>
              <a:t>ביום הבחינה הייתי חולה.</a:t>
            </a:r>
            <a:endParaRPr lang="en-US" b="1" dirty="0">
              <a:solidFill>
                <a:srgbClr val="FFFF00"/>
              </a:solidFill>
            </a:endParaRPr>
          </a:p>
          <a:p>
            <a:pPr algn="r" rtl="1"/>
            <a:r>
              <a:rPr lang="he-IL" b="1" dirty="0">
                <a:solidFill>
                  <a:srgbClr val="FFFF00"/>
                </a:solidFill>
              </a:rPr>
              <a:t>לכל היותר לצבא אעלה.</a:t>
            </a:r>
            <a:endParaRPr lang="en-US" b="1" dirty="0">
              <a:solidFill>
                <a:srgbClr val="FFFF00"/>
              </a:solidFill>
            </a:endParaRPr>
          </a:p>
          <a:p>
            <a:pPr algn="r" rtl="1"/>
            <a:r>
              <a:rPr lang="he-IL" b="1" dirty="0">
                <a:solidFill>
                  <a:srgbClr val="FFFF00"/>
                </a:solidFill>
              </a:rPr>
              <a:t> </a:t>
            </a:r>
            <a:endParaRPr lang="en-US" b="1" dirty="0">
              <a:solidFill>
                <a:srgbClr val="FFFF00"/>
              </a:solidFill>
            </a:endParaRPr>
          </a:p>
          <a:p>
            <a:pPr algn="r" rtl="1"/>
            <a:r>
              <a:rPr lang="he-IL" b="1" dirty="0">
                <a:solidFill>
                  <a:srgbClr val="FFFFFF"/>
                </a:solidFill>
              </a:rPr>
              <a:t>פזמון:</a:t>
            </a:r>
            <a:r>
              <a:rPr lang="he-IL" b="1" dirty="0">
                <a:solidFill>
                  <a:srgbClr val="FFFF00"/>
                </a:solidFill>
              </a:rPr>
              <a:t>  אדוני המורה, גבירתי המורה,</a:t>
            </a:r>
            <a:endParaRPr lang="en-US" b="1" dirty="0">
              <a:solidFill>
                <a:srgbClr val="FFFF00"/>
              </a:solidFill>
            </a:endParaRPr>
          </a:p>
          <a:p>
            <a:pPr algn="r" rtl="1"/>
            <a:r>
              <a:rPr lang="he-IL" b="1" dirty="0">
                <a:solidFill>
                  <a:srgbClr val="FFFF00"/>
                </a:solidFill>
              </a:rPr>
              <a:t>זו האמת, האמת המרה.</a:t>
            </a:r>
            <a:endParaRPr lang="en-US" b="1" dirty="0">
              <a:solidFill>
                <a:srgbClr val="FFFF00"/>
              </a:solidFill>
            </a:endParaRPr>
          </a:p>
          <a:p>
            <a:pPr algn="r" rtl="1"/>
            <a:r>
              <a:rPr lang="he-IL" b="1" dirty="0">
                <a:solidFill>
                  <a:srgbClr val="FFFF00"/>
                </a:solidFill>
              </a:rPr>
              <a:t>אנא אותי אל תשאירו כיתה.</a:t>
            </a:r>
            <a:endParaRPr lang="en-US" b="1" dirty="0">
              <a:solidFill>
                <a:srgbClr val="FFFF00"/>
              </a:solidFill>
            </a:endParaRPr>
          </a:p>
          <a:p>
            <a:pPr algn="r" rtl="1"/>
            <a:r>
              <a:rPr lang="he-IL" b="1" dirty="0">
                <a:solidFill>
                  <a:srgbClr val="FFFF00"/>
                </a:solidFill>
              </a:rPr>
              <a:t>לא להיתפס אני מבטיחה.</a:t>
            </a:r>
            <a:endParaRPr lang="en-US" b="1" dirty="0">
              <a:solidFill>
                <a:srgbClr val="FFFF00"/>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72" b="18129"/>
          <a:stretch/>
        </p:blipFill>
        <p:spPr bwMode="auto">
          <a:xfrm>
            <a:off x="11373" y="445993"/>
            <a:ext cx="3929418" cy="200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89681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rtl="1"/>
            <a:r>
              <a:rPr lang="he-IL" b="1" u="sng" dirty="0">
                <a:solidFill>
                  <a:srgbClr val="FFFF00"/>
                </a:solidFill>
              </a:rPr>
              <a:t>שבועיים  </a:t>
            </a:r>
            <a:r>
              <a:rPr lang="he-IL" b="1" u="sng" dirty="0" smtClean="0">
                <a:solidFill>
                  <a:srgbClr val="FFFF00"/>
                </a:solidFill>
              </a:rPr>
              <a:t>בג'ליל  </a:t>
            </a:r>
            <a:r>
              <a:rPr lang="he-IL" b="1" dirty="0" smtClean="0">
                <a:solidFill>
                  <a:srgbClr val="FFFF00"/>
                </a:solidFill>
              </a:rPr>
              <a:t>(</a:t>
            </a:r>
            <a:r>
              <a:rPr lang="he-IL" b="1" dirty="0">
                <a:solidFill>
                  <a:srgbClr val="FFFF00"/>
                </a:solidFill>
              </a:rPr>
              <a:t>לפי השיר "בוקר טוב</a:t>
            </a:r>
            <a:r>
              <a:rPr lang="he-IL" b="1" dirty="0" smtClean="0">
                <a:solidFill>
                  <a:srgbClr val="FFFF00"/>
                </a:solidFill>
              </a:rPr>
              <a:t>")</a:t>
            </a:r>
            <a:endParaRPr lang="en-US" b="1" dirty="0">
              <a:solidFill>
                <a:srgbClr val="FFFF00"/>
              </a:solidFill>
            </a:endParaRPr>
          </a:p>
        </p:txBody>
      </p:sp>
      <p:sp>
        <p:nvSpPr>
          <p:cNvPr id="3" name="Content Placeholder 2"/>
          <p:cNvSpPr>
            <a:spLocks noGrp="1"/>
          </p:cNvSpPr>
          <p:nvPr>
            <p:ph idx="1"/>
          </p:nvPr>
        </p:nvSpPr>
        <p:spPr>
          <a:xfrm>
            <a:off x="6096000" y="865287"/>
            <a:ext cx="2895600" cy="5002113"/>
          </a:xfrm>
        </p:spPr>
        <p:txBody>
          <a:bodyPr>
            <a:normAutofit/>
          </a:bodyPr>
          <a:lstStyle/>
          <a:p>
            <a:pPr marL="0" indent="0" algn="r" rtl="1">
              <a:buNone/>
            </a:pPr>
            <a:r>
              <a:rPr lang="he-IL" sz="2000" b="1" dirty="0">
                <a:solidFill>
                  <a:srgbClr val="FFFF00"/>
                </a:solidFill>
              </a:rPr>
              <a:t>לג'ליל הנה כבר הגענו,</a:t>
            </a:r>
            <a:endParaRPr lang="en-US" sz="2000" b="1" dirty="0">
              <a:solidFill>
                <a:srgbClr val="FFFF00"/>
              </a:solidFill>
            </a:endParaRPr>
          </a:p>
          <a:p>
            <a:pPr marL="0" indent="0" algn="r" rtl="1">
              <a:buNone/>
            </a:pPr>
            <a:r>
              <a:rPr lang="he-IL" sz="2000" b="1" dirty="0">
                <a:solidFill>
                  <a:srgbClr val="FFFF00"/>
                </a:solidFill>
              </a:rPr>
              <a:t>תרמילים הורדנו,</a:t>
            </a:r>
            <a:endParaRPr lang="en-US" sz="2000" b="1" dirty="0">
              <a:solidFill>
                <a:srgbClr val="FFFF00"/>
              </a:solidFill>
            </a:endParaRPr>
          </a:p>
          <a:p>
            <a:pPr marL="0" indent="0" algn="r" rtl="1">
              <a:buNone/>
            </a:pPr>
            <a:r>
              <a:rPr lang="he-IL" sz="2000" b="1" dirty="0">
                <a:solidFill>
                  <a:srgbClr val="FFFF00"/>
                </a:solidFill>
              </a:rPr>
              <a:t>ןסמ'ר אחד שחצן</a:t>
            </a:r>
            <a:endParaRPr lang="en-US" sz="2000" b="1" dirty="0">
              <a:solidFill>
                <a:srgbClr val="FFFF00"/>
              </a:solidFill>
            </a:endParaRPr>
          </a:p>
          <a:p>
            <a:pPr marL="0" indent="0" algn="r" rtl="1">
              <a:buNone/>
            </a:pPr>
            <a:r>
              <a:rPr lang="he-IL" sz="2000" b="1" dirty="0">
                <a:solidFill>
                  <a:srgbClr val="FFFF00"/>
                </a:solidFill>
              </a:rPr>
              <a:t>צעקה גדולה נתן:</a:t>
            </a:r>
            <a:endParaRPr lang="en-US" sz="2000" b="1" dirty="0">
              <a:solidFill>
                <a:srgbClr val="FFFF00"/>
              </a:solidFill>
            </a:endParaRPr>
          </a:p>
          <a:p>
            <a:pPr marL="0" indent="0" algn="r" rtl="1">
              <a:buNone/>
            </a:pPr>
            <a:r>
              <a:rPr lang="he-IL" sz="2000" b="1" dirty="0">
                <a:solidFill>
                  <a:srgbClr val="FFFF00"/>
                </a:solidFill>
              </a:rPr>
              <a:t>"לשורות  כנסו מיד!!"</a:t>
            </a:r>
            <a:endParaRPr lang="en-US" sz="2000" b="1" dirty="0">
              <a:solidFill>
                <a:srgbClr val="FFFF00"/>
              </a:solidFill>
            </a:endParaRPr>
          </a:p>
          <a:p>
            <a:pPr marL="0" indent="0" algn="r" rtl="1">
              <a:buNone/>
            </a:pPr>
            <a:r>
              <a:rPr lang="he-IL" sz="2000" b="1" dirty="0">
                <a:solidFill>
                  <a:srgbClr val="FFFF00"/>
                </a:solidFill>
              </a:rPr>
              <a:t>הוא פקד על כל אחד.</a:t>
            </a:r>
            <a:endParaRPr lang="en-US" sz="2000" b="1" dirty="0">
              <a:solidFill>
                <a:srgbClr val="FFFF00"/>
              </a:solidFill>
            </a:endParaRPr>
          </a:p>
          <a:p>
            <a:pPr marL="0" indent="0" algn="r" rtl="1">
              <a:buNone/>
            </a:pPr>
            <a:r>
              <a:rPr lang="he-IL" sz="2000" b="1" dirty="0">
                <a:solidFill>
                  <a:srgbClr val="FFFF00"/>
                </a:solidFill>
              </a:rPr>
              <a:t> </a:t>
            </a:r>
            <a:endParaRPr lang="en-US" sz="2000" b="1" dirty="0">
              <a:solidFill>
                <a:srgbClr val="FFFF00"/>
              </a:solidFill>
            </a:endParaRPr>
          </a:p>
          <a:p>
            <a:pPr marL="0" indent="0" algn="r" rtl="1">
              <a:buNone/>
            </a:pPr>
            <a:r>
              <a:rPr lang="he-IL" sz="2000" b="1" dirty="0">
                <a:solidFill>
                  <a:srgbClr val="FFFF00"/>
                </a:solidFill>
              </a:rPr>
              <a:t>השפשוף, אז מיד התחיל</a:t>
            </a:r>
            <a:endParaRPr lang="en-US" sz="2000" b="1" dirty="0">
              <a:solidFill>
                <a:srgbClr val="FFFF00"/>
              </a:solidFill>
            </a:endParaRPr>
          </a:p>
          <a:p>
            <a:pPr marL="0" indent="0" algn="r" rtl="1">
              <a:buNone/>
            </a:pPr>
            <a:r>
              <a:rPr lang="he-IL" sz="2000" b="1" dirty="0">
                <a:solidFill>
                  <a:srgbClr val="FFFF00"/>
                </a:solidFill>
              </a:rPr>
              <a:t>במחנה ג'ליל:</a:t>
            </a:r>
            <a:endParaRPr lang="en-US" sz="2000" b="1" dirty="0">
              <a:solidFill>
                <a:srgbClr val="FFFF00"/>
              </a:solidFill>
            </a:endParaRPr>
          </a:p>
          <a:p>
            <a:pPr marL="0" indent="0" algn="r" rtl="1">
              <a:buNone/>
            </a:pPr>
            <a:r>
              <a:rPr lang="he-IL" sz="2000" b="1" dirty="0">
                <a:solidFill>
                  <a:srgbClr val="FFFF00"/>
                </a:solidFill>
              </a:rPr>
              <a:t>-"עשרים שניות עד הכביש.</a:t>
            </a:r>
            <a:endParaRPr lang="en-US" sz="2000" b="1" dirty="0">
              <a:solidFill>
                <a:srgbClr val="FFFF00"/>
              </a:solidFill>
            </a:endParaRPr>
          </a:p>
          <a:p>
            <a:pPr marL="0" indent="0" algn="r" rtl="1">
              <a:buNone/>
            </a:pPr>
            <a:r>
              <a:rPr lang="he-IL" sz="2000" b="1" dirty="0">
                <a:solidFill>
                  <a:srgbClr val="FFFF00"/>
                </a:solidFill>
              </a:rPr>
              <a:t>מהרו, עשו זאת חיש!"</a:t>
            </a:r>
            <a:endParaRPr lang="en-US" sz="2000" b="1" dirty="0">
              <a:solidFill>
                <a:srgbClr val="FFFF00"/>
              </a:solidFill>
            </a:endParaRPr>
          </a:p>
          <a:p>
            <a:pPr marL="0" indent="0" algn="r" rtl="1">
              <a:buNone/>
            </a:pPr>
            <a:r>
              <a:rPr lang="he-IL" sz="2000" b="1" dirty="0">
                <a:solidFill>
                  <a:srgbClr val="FFFF00"/>
                </a:solidFill>
              </a:rPr>
              <a:t>-"חצי דקה עד לביתן</a:t>
            </a:r>
            <a:endParaRPr lang="en-US" sz="2000" b="1" dirty="0">
              <a:solidFill>
                <a:srgbClr val="FFFF00"/>
              </a:solidFill>
            </a:endParaRPr>
          </a:p>
          <a:p>
            <a:pPr marL="0" indent="0" algn="r" rtl="1">
              <a:buNone/>
            </a:pPr>
            <a:r>
              <a:rPr lang="he-IL" sz="2000" b="1" dirty="0">
                <a:solidFill>
                  <a:srgbClr val="FFFF00"/>
                </a:solidFill>
              </a:rPr>
              <a:t>ומהר חיזרו לכאן!".</a:t>
            </a:r>
            <a:endParaRPr lang="en-US" sz="2000" b="1" dirty="0">
              <a:solidFill>
                <a:srgbClr val="FFFF00"/>
              </a:solidFill>
            </a:endParaRPr>
          </a:p>
          <a:p>
            <a:pPr marL="0" indent="0" algn="r" rtl="1">
              <a:buNone/>
            </a:pPr>
            <a:endParaRPr lang="en-US" sz="3700" b="1" dirty="0">
              <a:solidFill>
                <a:srgbClr val="FFFF00"/>
              </a:solidFill>
            </a:endParaRPr>
          </a:p>
        </p:txBody>
      </p:sp>
      <p:sp>
        <p:nvSpPr>
          <p:cNvPr id="4" name="Content Placeholder 3"/>
          <p:cNvSpPr txBox="1">
            <a:spLocks/>
          </p:cNvSpPr>
          <p:nvPr/>
        </p:nvSpPr>
        <p:spPr>
          <a:xfrm>
            <a:off x="838200" y="1295400"/>
            <a:ext cx="4114800" cy="500211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lgn="r" rtl="1">
              <a:buFont typeface="+mj-lt"/>
              <a:buAutoNum type="arabicPeriod"/>
            </a:pPr>
            <a:endParaRPr lang="en-US" sz="1600" b="1" dirty="0"/>
          </a:p>
        </p:txBody>
      </p:sp>
      <p:sp>
        <p:nvSpPr>
          <p:cNvPr id="5" name="Rectangle 4"/>
          <p:cNvSpPr/>
          <p:nvPr/>
        </p:nvSpPr>
        <p:spPr>
          <a:xfrm>
            <a:off x="-76200" y="2667000"/>
            <a:ext cx="3581400" cy="4093428"/>
          </a:xfrm>
          <a:prstGeom prst="rect">
            <a:avLst/>
          </a:prstGeom>
        </p:spPr>
        <p:txBody>
          <a:bodyPr wrap="square">
            <a:spAutoFit/>
          </a:bodyPr>
          <a:lstStyle/>
          <a:p>
            <a:pPr algn="r" rtl="1"/>
            <a:r>
              <a:rPr lang="he-IL" sz="2000" b="1" dirty="0">
                <a:solidFill>
                  <a:srgbClr val="FFFF00"/>
                </a:solidFill>
              </a:rPr>
              <a:t>כאב ראש יש פה לכולנו</a:t>
            </a:r>
            <a:endParaRPr lang="en-US" sz="2000" b="1" dirty="0">
              <a:solidFill>
                <a:srgbClr val="FFFF00"/>
              </a:solidFill>
            </a:endParaRPr>
          </a:p>
          <a:p>
            <a:pPr algn="r" rtl="1"/>
            <a:r>
              <a:rPr lang="he-IL" sz="2000" b="1" dirty="0">
                <a:solidFill>
                  <a:srgbClr val="FFFF00"/>
                </a:solidFill>
              </a:rPr>
              <a:t>מהרב'ט שלנו.</a:t>
            </a:r>
            <a:endParaRPr lang="en-US" sz="2000" b="1" dirty="0">
              <a:solidFill>
                <a:srgbClr val="FFFF00"/>
              </a:solidFill>
            </a:endParaRPr>
          </a:p>
          <a:p>
            <a:pPr algn="r" rtl="1"/>
            <a:r>
              <a:rPr lang="he-IL" sz="2000" b="1" dirty="0">
                <a:solidFill>
                  <a:srgbClr val="FFFF00"/>
                </a:solidFill>
              </a:rPr>
              <a:t>עונשים לנו תיתן:</a:t>
            </a:r>
            <a:endParaRPr lang="en-US" sz="2000" b="1" dirty="0">
              <a:solidFill>
                <a:srgbClr val="FFFF00"/>
              </a:solidFill>
            </a:endParaRPr>
          </a:p>
          <a:p>
            <a:pPr algn="r" rtl="1"/>
            <a:r>
              <a:rPr lang="he-IL" sz="2000" b="1" dirty="0">
                <a:solidFill>
                  <a:srgbClr val="FFFF00"/>
                </a:solidFill>
              </a:rPr>
              <a:t>-"מימיה מהר רוקן</a:t>
            </a:r>
            <a:endParaRPr lang="en-US" sz="2000" b="1" dirty="0">
              <a:solidFill>
                <a:srgbClr val="FFFF00"/>
              </a:solidFill>
            </a:endParaRPr>
          </a:p>
          <a:p>
            <a:pPr algn="r" rtl="1"/>
            <a:r>
              <a:rPr lang="he-IL" sz="2000" b="1" dirty="0">
                <a:solidFill>
                  <a:srgbClr val="FFFF00"/>
                </a:solidFill>
              </a:rPr>
              <a:t>ומלא אותה בחול</a:t>
            </a:r>
            <a:endParaRPr lang="en-US" sz="2000" b="1" dirty="0">
              <a:solidFill>
                <a:srgbClr val="FFFF00"/>
              </a:solidFill>
            </a:endParaRPr>
          </a:p>
          <a:p>
            <a:pPr algn="r" rtl="1"/>
            <a:r>
              <a:rPr lang="he-IL" sz="2000" b="1" dirty="0">
                <a:solidFill>
                  <a:srgbClr val="FFFF00"/>
                </a:solidFill>
              </a:rPr>
              <a:t>אם שתית, אז תסבול".</a:t>
            </a:r>
            <a:endParaRPr lang="en-US" sz="2000" b="1" dirty="0">
              <a:solidFill>
                <a:srgbClr val="FFFF00"/>
              </a:solidFill>
            </a:endParaRPr>
          </a:p>
          <a:p>
            <a:pPr algn="r" rtl="1"/>
            <a:r>
              <a:rPr lang="he-IL" sz="2000" b="1" dirty="0">
                <a:solidFill>
                  <a:srgbClr val="FFFF00"/>
                </a:solidFill>
              </a:rPr>
              <a:t> </a:t>
            </a:r>
            <a:endParaRPr lang="en-US" sz="2000" b="1" dirty="0">
              <a:solidFill>
                <a:srgbClr val="FFFF00"/>
              </a:solidFill>
            </a:endParaRPr>
          </a:p>
          <a:p>
            <a:pPr algn="r" rtl="1"/>
            <a:r>
              <a:rPr lang="he-IL" sz="2000" b="1" dirty="0">
                <a:solidFill>
                  <a:srgbClr val="FFFF00"/>
                </a:solidFill>
              </a:rPr>
              <a:t>לחייך, אותה עוד לא ראינו,</a:t>
            </a:r>
            <a:endParaRPr lang="en-US" sz="2000" b="1" dirty="0">
              <a:solidFill>
                <a:srgbClr val="FFFF00"/>
              </a:solidFill>
            </a:endParaRPr>
          </a:p>
          <a:p>
            <a:pPr algn="r" rtl="1"/>
            <a:r>
              <a:rPr lang="he-IL" sz="2000" b="1" dirty="0">
                <a:solidFill>
                  <a:srgbClr val="FFFF00"/>
                </a:solidFill>
              </a:rPr>
              <a:t>רק תמיד קיווינו.</a:t>
            </a:r>
            <a:endParaRPr lang="en-US" sz="2000" b="1" dirty="0">
              <a:solidFill>
                <a:srgbClr val="FFFF00"/>
              </a:solidFill>
            </a:endParaRPr>
          </a:p>
          <a:p>
            <a:pPr algn="r" rtl="1"/>
            <a:r>
              <a:rPr lang="he-IL" sz="2000" b="1" dirty="0">
                <a:solidFill>
                  <a:srgbClr val="FFFF00"/>
                </a:solidFill>
              </a:rPr>
              <a:t>במקום זה שלחה היא בת</a:t>
            </a:r>
            <a:endParaRPr lang="en-US" sz="2000" b="1" dirty="0">
              <a:solidFill>
                <a:srgbClr val="FFFF00"/>
              </a:solidFill>
            </a:endParaRPr>
          </a:p>
          <a:p>
            <a:pPr algn="r" rtl="1"/>
            <a:r>
              <a:rPr lang="he-IL" sz="2000" b="1" dirty="0">
                <a:solidFill>
                  <a:srgbClr val="FFFF00"/>
                </a:solidFill>
              </a:rPr>
              <a:t>להקיף את  המקלט.</a:t>
            </a:r>
            <a:endParaRPr lang="en-US" sz="2000" b="1" dirty="0">
              <a:solidFill>
                <a:srgbClr val="FFFF00"/>
              </a:solidFill>
            </a:endParaRPr>
          </a:p>
          <a:p>
            <a:pPr algn="r" rtl="1"/>
            <a:r>
              <a:rPr lang="he-IL" sz="2000" b="1" dirty="0">
                <a:solidFill>
                  <a:srgbClr val="FFFF00"/>
                </a:solidFill>
              </a:rPr>
              <a:t>ולכן לה נאחל</a:t>
            </a:r>
            <a:endParaRPr lang="en-US" sz="2000" b="1" dirty="0">
              <a:solidFill>
                <a:srgbClr val="FFFF00"/>
              </a:solidFill>
            </a:endParaRPr>
          </a:p>
          <a:p>
            <a:pPr algn="r" rtl="1"/>
            <a:r>
              <a:rPr lang="he-IL" sz="2000" b="1" dirty="0">
                <a:solidFill>
                  <a:srgbClr val="FFFF00"/>
                </a:solidFill>
              </a:rPr>
              <a:t>שתלך לעזאזל..</a:t>
            </a:r>
            <a:endParaRPr lang="en-US" sz="2000" b="1" dirty="0">
              <a:solidFill>
                <a:srgbClr val="FFFF0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99730"/>
            <a:ext cx="3200400" cy="221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4419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ספר על פרויקט התנדבותי מעניין</a:t>
            </a:r>
            <a:endParaRPr lang="en-US" dirty="0"/>
          </a:p>
        </p:txBody>
      </p:sp>
      <p:sp>
        <p:nvSpPr>
          <p:cNvPr id="3" name="Content Placeholder 2"/>
          <p:cNvSpPr>
            <a:spLocks noGrp="1"/>
          </p:cNvSpPr>
          <p:nvPr>
            <p:ph idx="1"/>
          </p:nvPr>
        </p:nvSpPr>
        <p:spPr>
          <a:xfrm>
            <a:off x="457200" y="1600200"/>
            <a:ext cx="8229600" cy="2286000"/>
          </a:xfrm>
        </p:spPr>
        <p:txBody>
          <a:bodyPr/>
          <a:lstStyle/>
          <a:p>
            <a:pPr marL="0" indent="0" algn="just" rtl="1">
              <a:buNone/>
            </a:pPr>
            <a:r>
              <a:rPr lang="he-IL" dirty="0" smtClean="0"/>
              <a:t>ברוך אילון - </a:t>
            </a:r>
            <a:r>
              <a:rPr lang="he-IL" dirty="0"/>
              <a:t>הפרויקט </a:t>
            </a:r>
            <a:r>
              <a:rPr lang="he-IL" dirty="0" smtClean="0">
                <a:solidFill>
                  <a:srgbClr val="FFFF00"/>
                </a:solidFill>
              </a:rPr>
              <a:t>לאיתור</a:t>
            </a:r>
            <a:r>
              <a:rPr lang="he-IL" dirty="0">
                <a:solidFill>
                  <a:srgbClr val="FFFF00"/>
                </a:solidFill>
              </a:rPr>
              <a:t>, תיעוד, שיקום ושימור אתרי מורשת </a:t>
            </a:r>
            <a:r>
              <a:rPr lang="he-IL" dirty="0" smtClean="0">
                <a:solidFill>
                  <a:srgbClr val="FFFF00"/>
                </a:solidFill>
              </a:rPr>
              <a:t>יהודיים </a:t>
            </a:r>
            <a:r>
              <a:rPr lang="he-IL" dirty="0"/>
              <a:t>בבוקובינה, טרנסניסטריה ומסלול הגירוש של יהודי בוקובינה למחנות הריכוז </a:t>
            </a:r>
            <a:r>
              <a:rPr lang="he-IL" dirty="0" smtClean="0"/>
              <a:t>בטרנסניסטריה</a:t>
            </a:r>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67" t="2890" r="16366"/>
          <a:stretch/>
        </p:blipFill>
        <p:spPr bwMode="auto">
          <a:xfrm>
            <a:off x="6353033" y="4863084"/>
            <a:ext cx="2638567" cy="1918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9729" r="16161"/>
          <a:stretch/>
        </p:blipFill>
        <p:spPr bwMode="auto">
          <a:xfrm>
            <a:off x="152400" y="3124200"/>
            <a:ext cx="3092115" cy="166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4516" y="3813472"/>
            <a:ext cx="3108518" cy="174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629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a:lstStyle/>
          <a:p>
            <a:r>
              <a:rPr lang="he-IL" b="1" dirty="0" smtClean="0"/>
              <a:t>כנס מחזור ג' – בי"ס תיכון מקיף ע"ש דנציגר – קרית שמונה</a:t>
            </a:r>
            <a:endParaRPr lang="en-US" b="1" dirty="0"/>
          </a:p>
        </p:txBody>
      </p:sp>
      <p:sp>
        <p:nvSpPr>
          <p:cNvPr id="3" name="Subtitle 2"/>
          <p:cNvSpPr>
            <a:spLocks noGrp="1"/>
          </p:cNvSpPr>
          <p:nvPr>
            <p:ph type="subTitle" idx="1"/>
          </p:nvPr>
        </p:nvSpPr>
        <p:spPr/>
        <p:txBody>
          <a:bodyPr>
            <a:normAutofit/>
          </a:bodyPr>
          <a:lstStyle/>
          <a:p>
            <a:r>
              <a:rPr lang="he-IL" sz="4400" b="1" dirty="0" smtClean="0">
                <a:solidFill>
                  <a:schemeClr val="tx1"/>
                </a:solidFill>
                <a:latin typeface="+mj-lt"/>
                <a:ea typeface="+mj-ea"/>
                <a:cs typeface="+mj-cs"/>
              </a:rPr>
              <a:t>נזכור את חברינו</a:t>
            </a:r>
            <a:endParaRPr lang="en-US" sz="4400" b="1" dirty="0">
              <a:solidFill>
                <a:schemeClr val="tx1"/>
              </a:solidFill>
              <a:latin typeface="+mj-lt"/>
              <a:ea typeface="+mj-ea"/>
              <a:cs typeface="+mj-cs"/>
            </a:endParaRPr>
          </a:p>
        </p:txBody>
      </p:sp>
    </p:spTree>
    <p:extLst>
      <p:ext uri="{BB962C8B-B14F-4D97-AF65-F5344CB8AC3E}">
        <p14:creationId xmlns:p14="http://schemas.microsoft.com/office/powerpoint/2010/main" val="68813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257800"/>
            <a:ext cx="8229600" cy="1143000"/>
          </a:xfrm>
        </p:spPr>
        <p:txBody>
          <a:bodyPr/>
          <a:lstStyle/>
          <a:p>
            <a:pPr rtl="1"/>
            <a:r>
              <a:rPr lang="he-IL" b="1" dirty="0" smtClean="0"/>
              <a:t>לזכר חברינו </a:t>
            </a:r>
            <a:r>
              <a:rPr lang="he-IL" b="1" dirty="0"/>
              <a:t>שאינם </a:t>
            </a:r>
            <a:r>
              <a:rPr lang="he-IL" b="1" dirty="0" smtClean="0"/>
              <a:t>איתנו עוד</a:t>
            </a:r>
            <a:endParaRPr lang="en-US" b="1" dirty="0"/>
          </a:p>
        </p:txBody>
      </p:sp>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46042" r="22139"/>
          <a:stretch/>
        </p:blipFill>
        <p:spPr bwMode="auto">
          <a:xfrm>
            <a:off x="2971800" y="3117849"/>
            <a:ext cx="838200" cy="34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36889" t="22901" r="20420" b="32509"/>
          <a:stretch/>
        </p:blipFill>
        <p:spPr bwMode="auto">
          <a:xfrm>
            <a:off x="99797" y="264921"/>
            <a:ext cx="8891803" cy="522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808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he-IL" dirty="0" smtClean="0"/>
              <a:t>אלי אוחיון ז"ל</a:t>
            </a:r>
            <a:endParaRPr lang="en-US" dirty="0"/>
          </a:p>
        </p:txBody>
      </p:sp>
      <p:pic>
        <p:nvPicPr>
          <p:cNvPr id="204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5246" t="7686" r="17828"/>
          <a:stretch/>
        </p:blipFill>
        <p:spPr bwMode="auto">
          <a:xfrm>
            <a:off x="0" y="2259843"/>
            <a:ext cx="4257254" cy="330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54" t="3055" r="8514" b="26379"/>
          <a:stretch/>
        </p:blipFill>
        <p:spPr bwMode="auto">
          <a:xfrm>
            <a:off x="4564830" y="1287439"/>
            <a:ext cx="4597367" cy="2338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010400" y="1447800"/>
            <a:ext cx="213360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856" t="9767" r="28963" b="32824"/>
          <a:stretch/>
        </p:blipFill>
        <p:spPr bwMode="auto">
          <a:xfrm>
            <a:off x="4564831" y="3742304"/>
            <a:ext cx="4579170" cy="263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4114800"/>
            <a:ext cx="850900" cy="55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628571"/>
            <a:ext cx="1371600" cy="100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737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e-IL" dirty="0" smtClean="0"/>
              <a:t>ד"ר אורי בן נשר ז"ל</a:t>
            </a:r>
            <a:endParaRPr lang="en-US" dirty="0"/>
          </a:p>
        </p:txBody>
      </p:sp>
      <p:pic>
        <p:nvPicPr>
          <p:cNvPr id="6" name="Picture 5" descr="D:\עדנה 98\אורי אתר 018.jpg"/>
          <p:cNvPicPr/>
          <p:nvPr/>
        </p:nvPicPr>
        <p:blipFill>
          <a:blip r:embed="rId2" cstate="print"/>
          <a:srcRect/>
          <a:stretch>
            <a:fillRect/>
          </a:stretch>
        </p:blipFill>
        <p:spPr bwMode="auto">
          <a:xfrm>
            <a:off x="685800" y="1676400"/>
            <a:ext cx="3276599" cy="3505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C:\Users\Edna Ben Nesher\Documents\אורי\אורי בצעירותו.tiff"/>
          <p:cNvPicPr/>
          <p:nvPr/>
        </p:nvPicPr>
        <p:blipFill rotWithShape="1">
          <a:blip r:embed="rId3" cstate="print"/>
          <a:srcRect l="1502" t="1339" r="60180" b="75731"/>
          <a:stretch/>
        </p:blipFill>
        <p:spPr bwMode="auto">
          <a:xfrm>
            <a:off x="4926842" y="1869742"/>
            <a:ext cx="3220871" cy="3311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3035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he-IL" dirty="0" smtClean="0"/>
              <a:t>ד"ר אורי בן נשר ז"ל</a:t>
            </a:r>
            <a:endParaRPr lang="en-US" dirty="0"/>
          </a:p>
        </p:txBody>
      </p:sp>
      <p:grpSp>
        <p:nvGrpSpPr>
          <p:cNvPr id="5" name="Group 4"/>
          <p:cNvGrpSpPr/>
          <p:nvPr/>
        </p:nvGrpSpPr>
        <p:grpSpPr>
          <a:xfrm>
            <a:off x="4876800" y="1251044"/>
            <a:ext cx="4121219" cy="2906834"/>
            <a:chOff x="5181600" y="1219199"/>
            <a:chExt cx="3816419" cy="2610135"/>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138" r="25881" b="32628"/>
            <a:stretch/>
          </p:blipFill>
          <p:spPr bwMode="auto">
            <a:xfrm>
              <a:off x="5181600" y="1219199"/>
              <a:ext cx="3816419" cy="261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077200" y="1828800"/>
              <a:ext cx="5334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362200" y="4157878"/>
            <a:ext cx="5274128" cy="2557611"/>
            <a:chOff x="3723891" y="4157878"/>
            <a:chExt cx="5274128" cy="2557611"/>
          </a:xfrm>
        </p:grpSpPr>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640" t="13640" r="19912" b="26889"/>
            <a:stretch/>
          </p:blipFill>
          <p:spPr bwMode="auto">
            <a:xfrm>
              <a:off x="3723891" y="4157878"/>
              <a:ext cx="5274128" cy="2557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467600" y="4849829"/>
              <a:ext cx="533400"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138753" y="1251044"/>
            <a:ext cx="4648200" cy="2912521"/>
            <a:chOff x="138753" y="1251044"/>
            <a:chExt cx="4648200" cy="2912521"/>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53" y="1251044"/>
              <a:ext cx="4648200" cy="291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133600" y="1905000"/>
              <a:ext cx="699447" cy="7266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99834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1051</TotalTime>
  <Words>844</Words>
  <Application>Microsoft Office PowerPoint</Application>
  <PresentationFormat>On-screen Show (4:3)</PresentationFormat>
  <Paragraphs>239</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כנס מחזור ג' – בי"ס תיכון מקיף ע"ש דנציגר – קרית שמונה</vt:lpstr>
      <vt:lpstr>תוכנית הכנס</vt:lpstr>
      <vt:lpstr>תוכנית הכנס - המשך</vt:lpstr>
      <vt:lpstr>פרוספר אזרן – לשעבר ראש העיריה ותלמיד דנציגר</vt:lpstr>
      <vt:lpstr>כנס מחזור ג' – בי"ס תיכון מקיף ע"ש דנציגר – קרית שמונה</vt:lpstr>
      <vt:lpstr>לזכר חברינו שאינם איתנו עוד</vt:lpstr>
      <vt:lpstr>אלי אוחיון ז"ל</vt:lpstr>
      <vt:lpstr>PowerPoint Presentation</vt:lpstr>
      <vt:lpstr>ד"ר אורי בן נשר ז"ל</vt:lpstr>
      <vt:lpstr>עופר רגב (דנקנר) ז"ל</vt:lpstr>
      <vt:lpstr>עמיקם האן ז"ל</vt:lpstr>
      <vt:lpstr>אלי אוחיון אליעזר טננבאום ועופר דנקנר ז"ל</vt:lpstr>
      <vt:lpstr>צבי נסטל ז"ל</vt:lpstr>
      <vt:lpstr>ששון עמרם ז"ל</vt:lpstr>
      <vt:lpstr>PowerPoint Presentation</vt:lpstr>
      <vt:lpstr>PowerPoint Presentation</vt:lpstr>
      <vt:lpstr>כנס מחזור ג' – בי"ס תיכון מקיף ע"ש דנציגר – קרית שמונה</vt:lpstr>
      <vt:lpstr>חידון – מי זוכר מי יודע הכינה גוני לוין (עדן)</vt:lpstr>
      <vt:lpstr>המשך החידון</vt:lpstr>
      <vt:lpstr>חלק שני: "התעמלות בוקר"</vt:lpstr>
      <vt:lpstr>המשך החידון</vt:lpstr>
      <vt:lpstr>המשך החידון</vt:lpstr>
      <vt:lpstr>חלק שלישי - זיהוי</vt:lpstr>
      <vt:lpstr>29. זהו מי בשקף?</vt:lpstr>
      <vt:lpstr>30. זהו את האנשים בתמונה ואיפה היא צולמה?</vt:lpstr>
      <vt:lpstr>31. זהו מי בשקף?</vt:lpstr>
      <vt:lpstr>32. זהו מי בשקף?</vt:lpstr>
      <vt:lpstr>33. זהו מי בשקף?</vt:lpstr>
      <vt:lpstr>34. זהו מי בשקף? ואיפה צולם?</vt:lpstr>
      <vt:lpstr>35. מי בשקף?</vt:lpstr>
      <vt:lpstr>36. זהו מי בשקף? באיזה אירוע צולם?  איפה צולם?</vt:lpstr>
      <vt:lpstr>37. זהו מי בשקף? איפה צולם?</vt:lpstr>
      <vt:lpstr>38. זהו מי בשקף? איפה צולם?</vt:lpstr>
      <vt:lpstr>39. זהו מי בשקף? </vt:lpstr>
      <vt:lpstr>40. זהו מי בשקף? איפה צולם ? </vt:lpstr>
      <vt:lpstr>41. זהו של מי הישבנים בשקף ? </vt:lpstr>
      <vt:lpstr>42. זהו מי בשקף? איפה צולם? </vt:lpstr>
      <vt:lpstr>43. זהו מי בשקף? איפה צולם? </vt:lpstr>
      <vt:lpstr>PowerPoint Presentation</vt:lpstr>
      <vt:lpstr>כנס מחזור ג' – בי"ס תיכון מקיף ע"ש דנציגר – קרית שמונה</vt:lpstr>
      <vt:lpstr>אינני אשם, אינני אשם – מסיבת פורים</vt:lpstr>
      <vt:lpstr>שבועיים  בג'ליל  (לפי השיר "בוקר טוב")</vt:lpstr>
      <vt:lpstr>ספר על פרויקט התנדבותי מעניין</vt:lpstr>
    </vt:vector>
  </TitlesOfParts>
  <Company>Eylon B. Consulting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כנס מחזור ג' – בי"ס תיכון מקיף ע"ש דנציגר – קרית שמונה</dc:title>
  <dc:creator>Baruch Eylon</dc:creator>
  <cp:lastModifiedBy>Baruch Eylon</cp:lastModifiedBy>
  <cp:revision>108</cp:revision>
  <dcterms:created xsi:type="dcterms:W3CDTF">2016-05-16T11:30:45Z</dcterms:created>
  <dcterms:modified xsi:type="dcterms:W3CDTF">2016-06-16T10:50:50Z</dcterms:modified>
</cp:coreProperties>
</file>